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6"/>
  </p:notesMasterIdLst>
  <p:sldIdLst>
    <p:sldId id="256" r:id="rId2"/>
    <p:sldId id="257" r:id="rId3"/>
    <p:sldId id="281" r:id="rId4"/>
    <p:sldId id="277" r:id="rId5"/>
    <p:sldId id="278" r:id="rId6"/>
    <p:sldId id="279" r:id="rId7"/>
    <p:sldId id="280" r:id="rId8"/>
    <p:sldId id="282" r:id="rId9"/>
    <p:sldId id="288" r:id="rId10"/>
    <p:sldId id="258" r:id="rId11"/>
    <p:sldId id="259" r:id="rId12"/>
    <p:sldId id="370" r:id="rId13"/>
    <p:sldId id="289" r:id="rId14"/>
    <p:sldId id="349" r:id="rId15"/>
    <p:sldId id="291" r:id="rId16"/>
    <p:sldId id="290" r:id="rId17"/>
    <p:sldId id="331" r:id="rId18"/>
    <p:sldId id="309" r:id="rId19"/>
    <p:sldId id="292" r:id="rId20"/>
    <p:sldId id="322" r:id="rId21"/>
    <p:sldId id="310" r:id="rId22"/>
    <p:sldId id="323" r:id="rId23"/>
    <p:sldId id="324" r:id="rId24"/>
    <p:sldId id="325" r:id="rId25"/>
    <p:sldId id="326" r:id="rId26"/>
    <p:sldId id="327" r:id="rId27"/>
    <p:sldId id="328" r:id="rId28"/>
    <p:sldId id="266" r:id="rId29"/>
    <p:sldId id="267" r:id="rId30"/>
    <p:sldId id="368" r:id="rId31"/>
    <p:sldId id="274" r:id="rId32"/>
    <p:sldId id="353" r:id="rId33"/>
    <p:sldId id="365" r:id="rId34"/>
    <p:sldId id="337" r:id="rId35"/>
    <p:sldId id="371" r:id="rId36"/>
    <p:sldId id="330" r:id="rId37"/>
    <p:sldId id="334" r:id="rId38"/>
    <p:sldId id="335" r:id="rId39"/>
    <p:sldId id="319" r:id="rId40"/>
    <p:sldId id="320" r:id="rId41"/>
    <p:sldId id="381" r:id="rId42"/>
    <p:sldId id="382" r:id="rId43"/>
    <p:sldId id="342" r:id="rId44"/>
    <p:sldId id="306" r:id="rId45"/>
    <p:sldId id="345" r:id="rId46"/>
    <p:sldId id="346" r:id="rId47"/>
    <p:sldId id="341" r:id="rId48"/>
    <p:sldId id="347" r:id="rId49"/>
    <p:sldId id="372" r:id="rId50"/>
    <p:sldId id="340" r:id="rId51"/>
    <p:sldId id="375" r:id="rId52"/>
    <p:sldId id="379" r:id="rId53"/>
    <p:sldId id="376" r:id="rId54"/>
    <p:sldId id="377" r:id="rId55"/>
    <p:sldId id="380" r:id="rId56"/>
    <p:sldId id="374" r:id="rId57"/>
    <p:sldId id="304" r:id="rId58"/>
    <p:sldId id="321" r:id="rId59"/>
    <p:sldId id="351" r:id="rId60"/>
    <p:sldId id="373" r:id="rId61"/>
    <p:sldId id="369" r:id="rId62"/>
    <p:sldId id="352" r:id="rId63"/>
    <p:sldId id="364" r:id="rId64"/>
    <p:sldId id="30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61" r:id="rId73"/>
    <p:sldId id="362" r:id="rId74"/>
    <p:sldId id="339" r:id="rId75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タイトル" id="{EEA474F7-1E50-5443-90F2-E89160C693CF}">
          <p14:sldIdLst>
            <p14:sldId id="256"/>
          </p14:sldIdLst>
        </p14:section>
        <p14:section name="Belle II VXD 序論" id="{56C73097-66EB-7549-90E5-9F8831CA931A}">
          <p14:sldIdLst>
            <p14:sldId id="257"/>
            <p14:sldId id="281"/>
            <p14:sldId id="277"/>
            <p14:sldId id="278"/>
            <p14:sldId id="279"/>
            <p14:sldId id="280"/>
            <p14:sldId id="282"/>
            <p14:sldId id="288"/>
            <p14:sldId id="258"/>
            <p14:sldId id="259"/>
          </p14:sldIdLst>
        </p14:section>
        <p14:section name="Silicon 検出器概論" id="{4B1ADEAB-66BD-47AF-A739-EC11764A4282}">
          <p14:sldIdLst>
            <p14:sldId id="370"/>
            <p14:sldId id="289"/>
            <p14:sldId id="349"/>
            <p14:sldId id="291"/>
            <p14:sldId id="290"/>
          </p14:sldIdLst>
        </p14:section>
        <p14:section name="PXD Hardware" id="{F7AE84C5-51C7-9145-B2EC-BFFAF775B5A8}">
          <p14:sldIdLst>
            <p14:sldId id="331"/>
            <p14:sldId id="309"/>
            <p14:sldId id="292"/>
            <p14:sldId id="322"/>
            <p14:sldId id="310"/>
            <p14:sldId id="323"/>
            <p14:sldId id="324"/>
            <p14:sldId id="325"/>
            <p14:sldId id="326"/>
            <p14:sldId id="327"/>
            <p14:sldId id="328"/>
          </p14:sldIdLst>
        </p14:section>
        <p14:section name="SVD Hardware" id="{A6F30A50-77CE-9947-A90F-A04F15236316}">
          <p14:sldIdLst>
            <p14:sldId id="266"/>
            <p14:sldId id="267"/>
            <p14:sldId id="368"/>
            <p14:sldId id="274"/>
            <p14:sldId id="353"/>
            <p14:sldId id="365"/>
            <p14:sldId id="337"/>
            <p14:sldId id="371"/>
          </p14:sldIdLst>
        </p14:section>
        <p14:section name="VXD DAQ" id="{BC83EA42-3D05-EB41-83A5-979D068DEFF2}">
          <p14:sldIdLst>
            <p14:sldId id="330"/>
            <p14:sldId id="334"/>
            <p14:sldId id="335"/>
            <p14:sldId id="319"/>
            <p14:sldId id="320"/>
            <p14:sldId id="381"/>
            <p14:sldId id="382"/>
          </p14:sldIdLst>
        </p14:section>
        <p14:section name="Beam Test in DESY at 2014" id="{7CED1588-576E-3143-B829-385071F233DE}">
          <p14:sldIdLst>
            <p14:sldId id="342"/>
            <p14:sldId id="306"/>
            <p14:sldId id="345"/>
            <p14:sldId id="346"/>
            <p14:sldId id="341"/>
            <p14:sldId id="347"/>
            <p14:sldId id="372"/>
            <p14:sldId id="340"/>
          </p14:sldIdLst>
        </p14:section>
        <p14:section name="VXD 今後の計画と課題" id="{5F450CBD-DA4E-A245-86BD-5D59A0E3CADF}">
          <p14:sldIdLst>
            <p14:sldId id="375"/>
            <p14:sldId id="379"/>
            <p14:sldId id="376"/>
            <p14:sldId id="377"/>
            <p14:sldId id="380"/>
            <p14:sldId id="374"/>
          </p14:sldIdLst>
        </p14:section>
        <p14:section name="Backup Slides" id="{1D0CD9EA-61B0-43D8-80BC-745DA40B73A8}">
          <p14:sldIdLst>
            <p14:sldId id="304"/>
            <p14:sldId id="321"/>
            <p14:sldId id="351"/>
            <p14:sldId id="373"/>
            <p14:sldId id="369"/>
            <p14:sldId id="352"/>
            <p14:sldId id="364"/>
            <p14:sldId id="30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3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43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hrisu\Documents\hephy\Belle\belle_II_svd\mechanics\wire%20bonding%20tests\Bond-Wer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Pull</a:t>
            </a:r>
            <a:r>
              <a:rPr lang="en-US" sz="1600" baseline="0" dirty="0"/>
              <a:t> Test Results </a:t>
            </a:r>
            <a:r>
              <a:rPr lang="en-US" sz="1600" dirty="0"/>
              <a:t>3-row</a:t>
            </a:r>
            <a:r>
              <a:rPr lang="en-US" sz="1600" baseline="0" dirty="0"/>
              <a:t> PF1</a:t>
            </a:r>
            <a:endParaRPr lang="en-US" sz="1600" dirty="0"/>
          </a:p>
        </c:rich>
      </c:tx>
      <c:layout>
        <c:manualLayout>
          <c:xMode val="edge"/>
          <c:yMode val="edge"/>
          <c:x val="5.6584837457084702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013282474786799"/>
          <c:y val="9.4594457453445302E-2"/>
          <c:w val="0.79688618702860203"/>
          <c:h val="0.55917878782699304"/>
        </c:manualLayout>
      </c:layout>
      <c:lineChart>
        <c:grouping val="standard"/>
        <c:varyColors val="0"/>
        <c:ser>
          <c:idx val="0"/>
          <c:order val="0"/>
          <c:tx>
            <c:strRef>
              <c:f>'3-row PF1 summary'!$C$9</c:f>
              <c:strCache>
                <c:ptCount val="1"/>
                <c:pt idx="0">
                  <c:v>pull force [g]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00B050"/>
              </a:solidFill>
            </c:spPr>
          </c:marker>
          <c:dPt>
            <c:idx val="0"/>
            <c:marker>
              <c:spPr>
                <a:solidFill>
                  <a:srgbClr val="C00000"/>
                </a:solidFill>
              </c:spPr>
            </c:marker>
            <c:bubble3D val="0"/>
          </c:dPt>
          <c:dPt>
            <c:idx val="1"/>
            <c:marker>
              <c:spPr>
                <a:solidFill>
                  <a:srgbClr val="C00000"/>
                </a:solidFill>
              </c:spPr>
            </c:marker>
            <c:bubble3D val="0"/>
          </c:dPt>
          <c:dPt>
            <c:idx val="2"/>
            <c:marker>
              <c:spPr>
                <a:solidFill>
                  <a:srgbClr val="C00000"/>
                </a:solidFill>
              </c:spPr>
            </c:marker>
            <c:bubble3D val="0"/>
          </c:dPt>
          <c:dPt>
            <c:idx val="6"/>
            <c:marker>
              <c:spPr>
                <a:solidFill>
                  <a:srgbClr val="FFC000"/>
                </a:solidFill>
              </c:spPr>
            </c:marker>
            <c:bubble3D val="0"/>
          </c:dPt>
          <c:dPt>
            <c:idx val="7"/>
            <c:marker>
              <c:spPr>
                <a:solidFill>
                  <a:srgbClr val="FFC000"/>
                </a:solidFill>
              </c:spPr>
            </c:marker>
            <c:bubble3D val="0"/>
          </c:dPt>
          <c:dPt>
            <c:idx val="8"/>
            <c:marker>
              <c:spPr>
                <a:solidFill>
                  <a:srgbClr val="FFC000"/>
                </a:solidFill>
              </c:spPr>
            </c:marker>
            <c:bubble3D val="0"/>
          </c:dPt>
          <c:dPt>
            <c:idx val="9"/>
            <c:marker>
              <c:spPr>
                <a:solidFill>
                  <a:schemeClr val="tx1"/>
                </a:solidFill>
              </c:spPr>
            </c:marker>
            <c:bubble3D val="0"/>
          </c:dPt>
          <c:dPt>
            <c:idx val="10"/>
            <c:marker>
              <c:spPr>
                <a:solidFill>
                  <a:schemeClr val="tx1"/>
                </a:solidFill>
              </c:spPr>
            </c:marker>
            <c:bubble3D val="0"/>
          </c:dPt>
          <c:dPt>
            <c:idx val="11"/>
            <c:marker>
              <c:spPr>
                <a:solidFill>
                  <a:schemeClr val="tx1"/>
                </a:solidFill>
              </c:spPr>
            </c:marker>
            <c:bubble3D val="0"/>
          </c:dPt>
          <c:dPt>
            <c:idx val="12"/>
            <c:marker>
              <c:spPr>
                <a:solidFill>
                  <a:srgbClr val="00B0F0"/>
                </a:solidFill>
              </c:spPr>
            </c:marker>
            <c:bubble3D val="0"/>
          </c:dPt>
          <c:dPt>
            <c:idx val="13"/>
            <c:marker>
              <c:spPr>
                <a:solidFill>
                  <a:srgbClr val="00B0F0"/>
                </a:solidFill>
              </c:spPr>
            </c:marker>
            <c:bubble3D val="0"/>
          </c:dPt>
          <c:dPt>
            <c:idx val="14"/>
            <c:marker>
              <c:spPr>
                <a:solidFill>
                  <a:srgbClr val="00B0F0"/>
                </a:solidFill>
              </c:spPr>
            </c:marker>
            <c:bubble3D val="0"/>
          </c:dPt>
          <c:errBars>
            <c:errDir val="y"/>
            <c:errBarType val="both"/>
            <c:errValType val="cust"/>
            <c:noEndCap val="0"/>
            <c:plus>
              <c:numRef>
                <c:f>'3-row PF1 summary'!$D$10:$D$24</c:f>
                <c:numCache>
                  <c:formatCode>General</c:formatCode>
                  <c:ptCount val="15"/>
                  <c:pt idx="0">
                    <c:v>0.49</c:v>
                  </c:pt>
                  <c:pt idx="1">
                    <c:v>0.56505653601112205</c:v>
                  </c:pt>
                  <c:pt idx="2">
                    <c:v>0.48604053631025002</c:v>
                  </c:pt>
                  <c:pt idx="3">
                    <c:v>0.41565618889252898</c:v>
                  </c:pt>
                  <c:pt idx="4">
                    <c:v>0.371423687391576</c:v>
                  </c:pt>
                  <c:pt idx="5">
                    <c:v>0.360168868040253</c:v>
                  </c:pt>
                  <c:pt idx="6">
                    <c:v>0.57284271340623705</c:v>
                  </c:pt>
                  <c:pt idx="7">
                    <c:v>0.48819413194824501</c:v>
                  </c:pt>
                  <c:pt idx="8">
                    <c:v>0.35</c:v>
                  </c:pt>
                  <c:pt idx="9">
                    <c:v>0.525128402513793</c:v>
                  </c:pt>
                  <c:pt idx="10">
                    <c:v>0.38982187847628003</c:v>
                  </c:pt>
                  <c:pt idx="11">
                    <c:v>0.50287573017595499</c:v>
                  </c:pt>
                  <c:pt idx="12">
                    <c:v>0.58310996941084303</c:v>
                  </c:pt>
                  <c:pt idx="13">
                    <c:v>0.39</c:v>
                  </c:pt>
                  <c:pt idx="14">
                    <c:v>0.49</c:v>
                  </c:pt>
                </c:numCache>
              </c:numRef>
            </c:plus>
            <c:minus>
              <c:numRef>
                <c:f>'3-row PF1 summary'!$D$10:$D$24</c:f>
                <c:numCache>
                  <c:formatCode>General</c:formatCode>
                  <c:ptCount val="15"/>
                  <c:pt idx="0">
                    <c:v>0.49</c:v>
                  </c:pt>
                  <c:pt idx="1">
                    <c:v>0.56505653601112205</c:v>
                  </c:pt>
                  <c:pt idx="2">
                    <c:v>0.48604053631025002</c:v>
                  </c:pt>
                  <c:pt idx="3">
                    <c:v>0.41565618889252898</c:v>
                  </c:pt>
                  <c:pt idx="4">
                    <c:v>0.371423687391576</c:v>
                  </c:pt>
                  <c:pt idx="5">
                    <c:v>0.360168868040253</c:v>
                  </c:pt>
                  <c:pt idx="6">
                    <c:v>0.57284271340623705</c:v>
                  </c:pt>
                  <c:pt idx="7">
                    <c:v>0.48819413194824501</c:v>
                  </c:pt>
                  <c:pt idx="8">
                    <c:v>0.35</c:v>
                  </c:pt>
                  <c:pt idx="9">
                    <c:v>0.525128402513793</c:v>
                  </c:pt>
                  <c:pt idx="10">
                    <c:v>0.38982187847628003</c:v>
                  </c:pt>
                  <c:pt idx="11">
                    <c:v>0.50287573017595499</c:v>
                  </c:pt>
                  <c:pt idx="12">
                    <c:v>0.58310996941084303</c:v>
                  </c:pt>
                  <c:pt idx="13">
                    <c:v>0.39</c:v>
                  </c:pt>
                  <c:pt idx="14">
                    <c:v>0.49</c:v>
                  </c:pt>
                </c:numCache>
              </c:numRef>
            </c:minus>
          </c:errBars>
          <c:cat>
            <c:strRef>
              <c:f>'3-row PF1 summary'!$B$10:$B$24</c:f>
              <c:strCache>
                <c:ptCount val="15"/>
                <c:pt idx="0">
                  <c:v>X1</c:v>
                </c:pt>
                <c:pt idx="1">
                  <c:v>X6</c:v>
                </c:pt>
                <c:pt idx="2">
                  <c:v>X10</c:v>
                </c:pt>
                <c:pt idx="3">
                  <c:v>X1</c:v>
                </c:pt>
                <c:pt idx="4">
                  <c:v>X6</c:v>
                </c:pt>
                <c:pt idx="5">
                  <c:v>X10</c:v>
                </c:pt>
                <c:pt idx="6">
                  <c:v>X1</c:v>
                </c:pt>
                <c:pt idx="7">
                  <c:v>X6</c:v>
                </c:pt>
                <c:pt idx="8">
                  <c:v>X10</c:v>
                </c:pt>
                <c:pt idx="9">
                  <c:v>X1</c:v>
                </c:pt>
                <c:pt idx="10">
                  <c:v>X6</c:v>
                </c:pt>
                <c:pt idx="11">
                  <c:v>X10</c:v>
                </c:pt>
                <c:pt idx="12">
                  <c:v>X1</c:v>
                </c:pt>
                <c:pt idx="13">
                  <c:v>X6</c:v>
                </c:pt>
                <c:pt idx="14">
                  <c:v>X10</c:v>
                </c:pt>
              </c:strCache>
            </c:strRef>
          </c:cat>
          <c:val>
            <c:numRef>
              <c:f>'3-row PF1 summary'!$C$10:$C$24</c:f>
              <c:numCache>
                <c:formatCode>0.00</c:formatCode>
                <c:ptCount val="15"/>
                <c:pt idx="0">
                  <c:v>9.9600000000000026</c:v>
                </c:pt>
                <c:pt idx="1">
                  <c:v>9.5933333333333337</c:v>
                </c:pt>
                <c:pt idx="2">
                  <c:v>10.3010752688172</c:v>
                </c:pt>
                <c:pt idx="3">
                  <c:v>10.417117117117099</c:v>
                </c:pt>
                <c:pt idx="4">
                  <c:v>9.3266666666666698</c:v>
                </c:pt>
                <c:pt idx="5">
                  <c:v>10.42342342342341</c:v>
                </c:pt>
                <c:pt idx="6">
                  <c:v>10.37692307692307</c:v>
                </c:pt>
                <c:pt idx="7">
                  <c:v>9.8958762886597906</c:v>
                </c:pt>
                <c:pt idx="8">
                  <c:v>9.52</c:v>
                </c:pt>
                <c:pt idx="9">
                  <c:v>9.9983050847457609</c:v>
                </c:pt>
                <c:pt idx="10">
                  <c:v>9.47321428571429</c:v>
                </c:pt>
                <c:pt idx="11">
                  <c:v>9.8540000000000028</c:v>
                </c:pt>
                <c:pt idx="12">
                  <c:v>9.7288135593220382</c:v>
                </c:pt>
                <c:pt idx="13">
                  <c:v>8.67</c:v>
                </c:pt>
                <c:pt idx="14">
                  <c:v>10.34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798464"/>
        <c:axId val="164800384"/>
      </c:lineChart>
      <c:lineChart>
        <c:grouping val="standard"/>
        <c:varyColors val="0"/>
        <c:ser>
          <c:idx val="1"/>
          <c:order val="1"/>
          <c:tx>
            <c:strRef>
              <c:f>'3-row PF1 summary'!$E$9</c:f>
              <c:strCache>
                <c:ptCount val="1"/>
                <c:pt idx="0">
                  <c:v>bond foot width [µm]</c:v>
                </c:pt>
              </c:strCache>
            </c:strRef>
          </c:tx>
          <c:spPr>
            <a:ln>
              <a:noFill/>
            </a:ln>
          </c:spPr>
          <c:cat>
            <c:strRef>
              <c:f>'3-row PF1 summary'!$B$10:$B$24</c:f>
              <c:strCache>
                <c:ptCount val="15"/>
                <c:pt idx="0">
                  <c:v>X1</c:v>
                </c:pt>
                <c:pt idx="1">
                  <c:v>X6</c:v>
                </c:pt>
                <c:pt idx="2">
                  <c:v>X10</c:v>
                </c:pt>
                <c:pt idx="3">
                  <c:v>X1</c:v>
                </c:pt>
                <c:pt idx="4">
                  <c:v>X6</c:v>
                </c:pt>
                <c:pt idx="5">
                  <c:v>X10</c:v>
                </c:pt>
                <c:pt idx="6">
                  <c:v>X1</c:v>
                </c:pt>
                <c:pt idx="7">
                  <c:v>X6</c:v>
                </c:pt>
                <c:pt idx="8">
                  <c:v>X10</c:v>
                </c:pt>
                <c:pt idx="9">
                  <c:v>X1</c:v>
                </c:pt>
                <c:pt idx="10">
                  <c:v>X6</c:v>
                </c:pt>
                <c:pt idx="11">
                  <c:v>X10</c:v>
                </c:pt>
                <c:pt idx="12">
                  <c:v>X1</c:v>
                </c:pt>
                <c:pt idx="13">
                  <c:v>X6</c:v>
                </c:pt>
                <c:pt idx="14">
                  <c:v>X10</c:v>
                </c:pt>
              </c:strCache>
            </c:strRef>
          </c:cat>
          <c:val>
            <c:numRef>
              <c:f>'3-row PF1 summary'!$E$10:$E$24</c:f>
              <c:numCache>
                <c:formatCode>0.00</c:formatCode>
                <c:ptCount val="15"/>
                <c:pt idx="0">
                  <c:v>32.075000000000003</c:v>
                </c:pt>
                <c:pt idx="1">
                  <c:v>34.453333333333333</c:v>
                </c:pt>
                <c:pt idx="2">
                  <c:v>32.85</c:v>
                </c:pt>
                <c:pt idx="3">
                  <c:v>35.17</c:v>
                </c:pt>
                <c:pt idx="4">
                  <c:v>34.020000000000003</c:v>
                </c:pt>
                <c:pt idx="5">
                  <c:v>32.68</c:v>
                </c:pt>
                <c:pt idx="6">
                  <c:v>33.85</c:v>
                </c:pt>
                <c:pt idx="7">
                  <c:v>32.700000000000003</c:v>
                </c:pt>
                <c:pt idx="8">
                  <c:v>32.69</c:v>
                </c:pt>
                <c:pt idx="9">
                  <c:v>35.880000000000003</c:v>
                </c:pt>
                <c:pt idx="12">
                  <c:v>34.585000000000001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824960"/>
        <c:axId val="164823040"/>
      </c:lineChart>
      <c:catAx>
        <c:axId val="164798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Sample #</a:t>
                </a:r>
                <a:r>
                  <a:rPr lang="en-US" sz="1200" baseline="0"/>
                  <a:t> and location</a:t>
                </a:r>
                <a:endParaRPr lang="en-US" sz="1200"/>
              </a:p>
            </c:rich>
          </c:tx>
          <c:layout>
            <c:manualLayout>
              <c:xMode val="edge"/>
              <c:yMode val="edge"/>
              <c:x val="0.34931323217173399"/>
              <c:y val="0.86738385905839499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en-US"/>
          </a:p>
        </c:txPr>
        <c:crossAx val="164800384"/>
        <c:crosses val="autoZero"/>
        <c:auto val="1"/>
        <c:lblAlgn val="ctr"/>
        <c:lblOffset val="100"/>
        <c:noMultiLvlLbl val="0"/>
      </c:catAx>
      <c:valAx>
        <c:axId val="1648003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pull  force</a:t>
                </a:r>
                <a:r>
                  <a:rPr lang="en-US" sz="1100" baseline="0"/>
                  <a:t> [g]</a:t>
                </a:r>
                <a:endParaRPr lang="en-US" sz="110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164798464"/>
        <c:crosses val="autoZero"/>
        <c:crossBetween val="between"/>
        <c:majorUnit val="1"/>
      </c:valAx>
      <c:valAx>
        <c:axId val="164823040"/>
        <c:scaling>
          <c:orientation val="minMax"/>
          <c:max val="50"/>
          <c:min val="26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bond</a:t>
                </a:r>
                <a:r>
                  <a:rPr lang="en-US" sz="1100" baseline="0"/>
                  <a:t> foot width [µm]</a:t>
                </a:r>
              </a:p>
            </c:rich>
          </c:tx>
          <c:layout/>
          <c:overlay val="0"/>
        </c:title>
        <c:numFmt formatCode="0_ ;[Red]\-0\ " sourceLinked="0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164824960"/>
        <c:crosses val="max"/>
        <c:crossBetween val="between"/>
        <c:majorUnit val="2"/>
      </c:valAx>
      <c:catAx>
        <c:axId val="164824960"/>
        <c:scaling>
          <c:orientation val="minMax"/>
        </c:scaling>
        <c:delete val="1"/>
        <c:axPos val="b"/>
        <c:majorTickMark val="out"/>
        <c:minorTickMark val="none"/>
        <c:tickLblPos val="nextTo"/>
        <c:crossAx val="164823040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54218657044315399"/>
          <c:y val="0.92973030579854898"/>
          <c:w val="0.43083815675381498"/>
          <c:h val="5.4129303093307102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0.08333</cdr:x>
      <cdr:y>0.71154</cdr:y>
    </cdr:from>
    <cdr:to>
      <cdr:x>0.23294</cdr:x>
      <cdr:y>0.83012</cdr:y>
    </cdr:to>
    <cdr:sp macro="" textlink="">
      <cdr:nvSpPr>
        <cdr:cNvPr id="2" name="Inhaltsplatzhalter 2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32048" y="2664296"/>
          <a:ext cx="775664" cy="44401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defPPr>
            <a:defRPr lang="de-AT"/>
          </a:defPPr>
          <a:lvl1pPr algn="l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sz="16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sz="16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sz="16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sz="16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marL="0" indent="0" algn="ctr">
            <a:buFontTx/>
            <a:buNone/>
          </a:pPr>
          <a:r>
            <a:rPr lang="en-US" sz="1100" b="1" dirty="0" smtClean="0">
              <a:solidFill>
                <a:srgbClr val="FF0000"/>
              </a:solidFill>
              <a:latin typeface="+mj-lt"/>
            </a:rPr>
            <a:t>APV</a:t>
          </a:r>
        </a:p>
        <a:p xmlns:a="http://schemas.openxmlformats.org/drawingml/2006/main">
          <a:pPr marL="0" indent="0" algn="ctr">
            <a:buFontTx/>
            <a:buNone/>
          </a:pPr>
          <a:r>
            <a:rPr lang="en-US" sz="1100" b="1" kern="1200" dirty="0" smtClean="0">
              <a:solidFill>
                <a:srgbClr val="FF0000"/>
              </a:solidFill>
              <a:latin typeface="+mj-lt"/>
            </a:rPr>
            <a:t>outer row</a:t>
          </a:r>
          <a:endParaRPr lang="en-US" sz="1100" b="1" kern="1200" dirty="0">
            <a:solidFill>
              <a:srgbClr val="FF0000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0.26932</cdr:x>
      <cdr:y>0.71154</cdr:y>
    </cdr:from>
    <cdr:to>
      <cdr:x>0.41894</cdr:x>
      <cdr:y>0.83012</cdr:y>
    </cdr:to>
    <cdr:sp macro="" textlink="">
      <cdr:nvSpPr>
        <cdr:cNvPr id="3" name="Inhaltsplatzhalter 2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1396304" y="2664296"/>
          <a:ext cx="775716" cy="44401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buFontTx/>
            <a:buNone/>
          </a:pPr>
          <a:r>
            <a:rPr lang="en-US" sz="1100" b="1" dirty="0" smtClean="0">
              <a:solidFill>
                <a:srgbClr val="00B050"/>
              </a:solidFill>
              <a:latin typeface="+mj-lt"/>
            </a:rPr>
            <a:t>APV</a:t>
          </a:r>
        </a:p>
        <a:p xmlns:a="http://schemas.openxmlformats.org/drawingml/2006/main">
          <a:pPr marL="0" indent="0" algn="ctr">
            <a:buFontTx/>
            <a:buNone/>
          </a:pPr>
          <a:r>
            <a:rPr lang="en-US" sz="1100" b="1" kern="1200" dirty="0" smtClean="0">
              <a:solidFill>
                <a:srgbClr val="00B050"/>
              </a:solidFill>
              <a:latin typeface="+mj-lt"/>
            </a:rPr>
            <a:t>middle row</a:t>
          </a:r>
          <a:endParaRPr lang="en-US" sz="1100" b="1" kern="1200" dirty="0">
            <a:solidFill>
              <a:srgbClr val="00B050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0.42163</cdr:x>
      <cdr:y>0.71154</cdr:y>
    </cdr:from>
    <cdr:to>
      <cdr:x>0.57125</cdr:x>
      <cdr:y>0.83012</cdr:y>
    </cdr:to>
    <cdr:sp macro="" textlink="">
      <cdr:nvSpPr>
        <cdr:cNvPr id="4" name="Inhaltsplatzhalter 2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2185967" y="2664296"/>
          <a:ext cx="775716" cy="44401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buFontTx/>
            <a:buNone/>
          </a:pPr>
          <a:r>
            <a:rPr lang="en-US" sz="1100" b="1" dirty="0" smtClean="0">
              <a:solidFill>
                <a:srgbClr val="FFC000"/>
              </a:solidFill>
              <a:latin typeface="+mj-lt"/>
            </a:rPr>
            <a:t>APV</a:t>
          </a:r>
        </a:p>
        <a:p xmlns:a="http://schemas.openxmlformats.org/drawingml/2006/main">
          <a:pPr marL="0" indent="0" algn="ctr">
            <a:buFontTx/>
            <a:buNone/>
          </a:pPr>
          <a:r>
            <a:rPr lang="en-US" sz="1100" b="1" kern="1200" dirty="0" smtClean="0">
              <a:solidFill>
                <a:srgbClr val="FFC000"/>
              </a:solidFill>
              <a:latin typeface="+mj-lt"/>
            </a:rPr>
            <a:t>inner row</a:t>
          </a:r>
          <a:endParaRPr lang="en-US" sz="1100" b="1" kern="1200" dirty="0">
            <a:solidFill>
              <a:srgbClr val="FFC000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0.74819</cdr:x>
      <cdr:y>0.71966</cdr:y>
    </cdr:from>
    <cdr:to>
      <cdr:x>0.8978</cdr:x>
      <cdr:y>0.83825</cdr:y>
    </cdr:to>
    <cdr:sp macro="" textlink="">
      <cdr:nvSpPr>
        <cdr:cNvPr id="5" name="Inhaltsplatzhalter 2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3879061" y="2694725"/>
          <a:ext cx="775664" cy="44401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buFontTx/>
            <a:buNone/>
          </a:pPr>
          <a:r>
            <a:rPr lang="en-US" sz="1100" b="1" dirty="0" smtClean="0">
              <a:solidFill>
                <a:srgbClr val="00B0F0"/>
              </a:solidFill>
              <a:latin typeface="+mj-lt"/>
            </a:rPr>
            <a:t>Sensor</a:t>
          </a:r>
        </a:p>
        <a:p xmlns:a="http://schemas.openxmlformats.org/drawingml/2006/main">
          <a:pPr marL="0" indent="0" algn="ctr">
            <a:buFontTx/>
            <a:buNone/>
          </a:pPr>
          <a:r>
            <a:rPr lang="en-US" sz="1100" b="1" kern="1200" dirty="0" smtClean="0">
              <a:solidFill>
                <a:srgbClr val="00B0F0"/>
              </a:solidFill>
              <a:latin typeface="+mj-lt"/>
            </a:rPr>
            <a:t>inner row</a:t>
          </a:r>
          <a:endParaRPr lang="en-US" sz="1100" b="1" kern="1200" dirty="0">
            <a:solidFill>
              <a:srgbClr val="00B0F0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0.58929</cdr:x>
      <cdr:y>0.72115</cdr:y>
    </cdr:from>
    <cdr:to>
      <cdr:x>0.73891</cdr:x>
      <cdr:y>0.97115</cdr:y>
    </cdr:to>
    <cdr:sp macro="" textlink="">
      <cdr:nvSpPr>
        <cdr:cNvPr id="6" name="Inhaltsplatzhalter 2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3055213" y="2700300"/>
          <a:ext cx="775716" cy="9361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buFontTx/>
            <a:buNone/>
          </a:pPr>
          <a:r>
            <a:rPr lang="en-US" sz="1100" b="1" dirty="0" smtClean="0">
              <a:solidFill>
                <a:schemeClr val="tx1"/>
              </a:solidFill>
              <a:latin typeface="+mj-lt"/>
            </a:rPr>
            <a:t>Sensor</a:t>
          </a:r>
        </a:p>
        <a:p xmlns:a="http://schemas.openxmlformats.org/drawingml/2006/main">
          <a:pPr marL="0" indent="0" algn="ctr">
            <a:buFontTx/>
            <a:buNone/>
          </a:pPr>
          <a:r>
            <a:rPr lang="en-US" sz="1100" b="1" kern="1200" dirty="0" smtClean="0">
              <a:latin typeface="+mj-lt"/>
            </a:rPr>
            <a:t>outer row</a:t>
          </a:r>
          <a:endParaRPr lang="en-US" sz="1100" b="1" kern="1200" dirty="0">
            <a:solidFill>
              <a:schemeClr val="tx1"/>
            </a:solidFill>
            <a:latin typeface="+mj-l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5BBF1-B8F5-BD40-8646-9EE06ED42F56}" type="datetimeFigureOut">
              <a:rPr kumimoji="1" lang="ja-JP" altLang="en-US" smtClean="0"/>
              <a:t>2014/12/10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4199E-479B-154F-B053-52747B36B2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09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C3FBC5-E681-7B4A-B670-0D795A37884C}" type="slidenum">
              <a:rPr lang="de-AT"/>
              <a:pPr/>
              <a:t>32</a:t>
            </a:fld>
            <a:endParaRPr lang="de-AT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74AEC-AE83-4C53-8B6B-8D2F29910F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85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50BA31-1C37-49F2-B5AB-7697AEC11E3F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A32294-A127-4E17-A6DA-E1580E729047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1136AC-4358-0045-9D95-E0D33537A4A4}" type="slidenum">
              <a:rPr lang="de-AT"/>
              <a:pPr/>
              <a:t>59</a:t>
            </a:fld>
            <a:endParaRPr lang="de-AT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9C5F60-7EAF-4BFA-AA1E-F761DAD24851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gray">
          <a:xfrm>
            <a:off x="2057400" y="6621463"/>
            <a:ext cx="7086600" cy="250825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-14288" y="0"/>
            <a:ext cx="9158288" cy="14128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00" name="Oval 4" descr="80%"/>
          <p:cNvSpPr>
            <a:spLocks noChangeArrowheads="1"/>
          </p:cNvSpPr>
          <p:nvPr/>
        </p:nvSpPr>
        <p:spPr bwMode="gray">
          <a:xfrm>
            <a:off x="152400" y="0"/>
            <a:ext cx="1981200" cy="1447800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2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01" name="Oval 5" descr="75%"/>
          <p:cNvSpPr>
            <a:spLocks noChangeArrowheads="1"/>
          </p:cNvSpPr>
          <p:nvPr/>
        </p:nvSpPr>
        <p:spPr bwMode="gray">
          <a:xfrm>
            <a:off x="457200" y="165100"/>
            <a:ext cx="1295400" cy="1066800"/>
          </a:xfrm>
          <a:prstGeom prst="ellipse">
            <a:avLst/>
          </a:prstGeom>
          <a:pattFill prst="pct75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4102" name="Oval 6" descr="80%"/>
          <p:cNvSpPr>
            <a:spLocks noChangeArrowheads="1"/>
          </p:cNvSpPr>
          <p:nvPr/>
        </p:nvSpPr>
        <p:spPr bwMode="gray">
          <a:xfrm>
            <a:off x="393700" y="393700"/>
            <a:ext cx="1358900" cy="609600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kumimoji="1" lang="en-US" altLang="ja-JP" sz="4400" b="1" dirty="0" smtClean="0">
                <a:solidFill>
                  <a:schemeClr val="bg1"/>
                </a:solidFill>
              </a:rPr>
              <a:t>KEK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95288" y="2852738"/>
            <a:ext cx="8424862" cy="9366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ja-JP" dirty="0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933825"/>
            <a:ext cx="8064500" cy="5746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0">
                <a:solidFill>
                  <a:schemeClr val="hlink"/>
                </a:solidFill>
              </a:defRPr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ja-JP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gray">
          <a:xfrm>
            <a:off x="2195513" y="0"/>
            <a:ext cx="6948487" cy="333375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91400" y="0"/>
            <a:ext cx="1143000" cy="304800"/>
            <a:chOff x="4704" y="0"/>
            <a:chExt cx="720" cy="336"/>
          </a:xfrm>
        </p:grpSpPr>
        <p:sp>
          <p:nvSpPr>
            <p:cNvPr id="4107" name="Rectangle 11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10" name="Rectangle 14"/>
          <p:cNvSpPr>
            <a:spLocks noChangeArrowheads="1"/>
          </p:cNvSpPr>
          <p:nvPr/>
        </p:nvSpPr>
        <p:spPr bwMode="gray">
          <a:xfrm>
            <a:off x="0" y="0"/>
            <a:ext cx="2209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gray">
          <a:xfrm>
            <a:off x="0" y="1384300"/>
            <a:ext cx="9144000" cy="2159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gray">
          <a:xfrm>
            <a:off x="0" y="1219200"/>
            <a:ext cx="91440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gray">
          <a:xfrm>
            <a:off x="5852510" y="350103"/>
            <a:ext cx="32301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FFFF"/>
                </a:solidFill>
              </a:rPr>
              <a:t>High Energy Accelerator</a:t>
            </a:r>
            <a:endParaRPr kumimoji="1" lang="en-US" altLang="ja-JP" sz="2400" b="1" baseline="0" dirty="0" smtClean="0">
              <a:solidFill>
                <a:srgbClr val="FFFFFF"/>
              </a:solidFill>
            </a:endParaRPr>
          </a:p>
          <a:p>
            <a:pPr algn="ctr"/>
            <a:r>
              <a:rPr kumimoji="1" lang="en-US" altLang="ja-JP" sz="2400" b="1" baseline="0" dirty="0" smtClean="0">
                <a:solidFill>
                  <a:srgbClr val="FFFFFF"/>
                </a:solidFill>
              </a:rPr>
              <a:t>Research Organization</a:t>
            </a:r>
            <a:endParaRPr kumimoji="1" lang="en-US" altLang="ja-JP" sz="2400" b="1" dirty="0">
              <a:solidFill>
                <a:srgbClr val="FFFFFF"/>
              </a:solidFill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dt" sz="half" idx="2"/>
          </p:nvPr>
        </p:nvSpPr>
        <p:spPr>
          <a:xfrm>
            <a:off x="6588125" y="6611938"/>
            <a:ext cx="2133600" cy="268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90925" y="6611938"/>
            <a:ext cx="2133600" cy="268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8BC2AD-9746-1B41-A83F-930F5527C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gray">
          <a:xfrm flipH="1">
            <a:off x="0" y="1219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0" y="6616700"/>
            <a:ext cx="2700338" cy="255588"/>
            <a:chOff x="0" y="4168"/>
            <a:chExt cx="1701" cy="161"/>
          </a:xfrm>
        </p:grpSpPr>
        <p:sp>
          <p:nvSpPr>
            <p:cNvPr id="4118" name="Rectangle 22"/>
            <p:cNvSpPr>
              <a:spLocks noChangeArrowheads="1"/>
            </p:cNvSpPr>
            <p:nvPr/>
          </p:nvSpPr>
          <p:spPr bwMode="gray">
            <a:xfrm>
              <a:off x="0" y="4171"/>
              <a:ext cx="1501" cy="15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19" name="AutoShape 23"/>
            <p:cNvSpPr>
              <a:spLocks noChangeArrowheads="1"/>
            </p:cNvSpPr>
            <p:nvPr userDrawn="1"/>
          </p:nvSpPr>
          <p:spPr bwMode="gray">
            <a:xfrm>
              <a:off x="930" y="4168"/>
              <a:ext cx="771" cy="157"/>
            </a:xfrm>
            <a:prstGeom prst="parallelogram">
              <a:avLst>
                <a:gd name="adj" fmla="val 122771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179388" y="6588125"/>
            <a:ext cx="2232025" cy="268288"/>
          </a:xfrm>
        </p:spPr>
        <p:txBody>
          <a:bodyPr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4" name="AutoShape 2" descr="http://legacy.kek.jp/photoarchive/logo/keklogo-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5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0" grpId="1" animBg="1"/>
      <p:bldP spid="4101" grpId="0" animBg="1"/>
      <p:bldP spid="4101" grpId="1" animBg="1"/>
      <p:bldP spid="4102" grpId="0" animBg="1"/>
      <p:bldP spid="410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BC2AD-9746-1B41-A83F-930F5527C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3923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0663" y="333375"/>
            <a:ext cx="1962150" cy="59769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5734050" cy="59769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BC2AD-9746-1B41-A83F-930F5527C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683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01013" y="0"/>
            <a:ext cx="1042987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depfet_logo_v5_hex_layout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827088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8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936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714612" y="6429396"/>
            <a:ext cx="3786214" cy="357166"/>
          </a:xfrm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858016" y="6500834"/>
            <a:ext cx="2133600" cy="268287"/>
          </a:xfrm>
        </p:spPr>
        <p:txBody>
          <a:bodyPr/>
          <a:lstStyle>
            <a:lvl1pPr>
              <a:defRPr sz="1200"/>
            </a:lvl1pPr>
          </a:lstStyle>
          <a:p>
            <a:fld id="{908BC2AD-9746-1B41-A83F-930F5527C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7312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BC2AD-9746-1B41-A83F-930F5527C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467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848100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84713" y="1412875"/>
            <a:ext cx="3848100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BC2AD-9746-1B41-A83F-930F5527C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419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BC2AD-9746-1B41-A83F-930F5527C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923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908BC2AD-9746-1B41-A83F-930F5527C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693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BC2AD-9746-1B41-A83F-930F5527C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48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BC2AD-9746-1B41-A83F-930F5527C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428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BC2AD-9746-1B41-A83F-930F5527C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95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フローチャート : 手操作入力 29"/>
          <p:cNvSpPr/>
          <p:nvPr/>
        </p:nvSpPr>
        <p:spPr>
          <a:xfrm rot="16200000" flipH="1">
            <a:off x="7358078" y="5072078"/>
            <a:ext cx="357166" cy="3214678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28" name="フローチャート : 手操作入力 27"/>
          <p:cNvSpPr/>
          <p:nvPr/>
        </p:nvSpPr>
        <p:spPr>
          <a:xfrm rot="5400000">
            <a:off x="1464475" y="5036359"/>
            <a:ext cx="357166" cy="3286116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1" name="台形 30"/>
          <p:cNvSpPr/>
          <p:nvPr/>
        </p:nvSpPr>
        <p:spPr>
          <a:xfrm flipV="1">
            <a:off x="2643174" y="6500834"/>
            <a:ext cx="3929090" cy="357166"/>
          </a:xfrm>
          <a:prstGeom prst="trapezoid">
            <a:avLst>
              <a:gd name="adj" fmla="val 1435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gray">
          <a:xfrm>
            <a:off x="-14288" y="0"/>
            <a:ext cx="9158288" cy="126841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260350"/>
            <a:ext cx="1981200" cy="927100"/>
            <a:chOff x="96" y="0"/>
            <a:chExt cx="1248" cy="912"/>
          </a:xfrm>
        </p:grpSpPr>
        <p:sp>
          <p:nvSpPr>
            <p:cNvPr id="3076" name="Oval 4" descr="80%"/>
            <p:cNvSpPr>
              <a:spLocks noChangeArrowheads="1"/>
            </p:cNvSpPr>
            <p:nvPr userDrawn="1"/>
          </p:nvSpPr>
          <p:spPr bwMode="gray">
            <a:xfrm>
              <a:off x="96" y="0"/>
              <a:ext cx="1248" cy="912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2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77" name="Oval 5" descr="75%"/>
            <p:cNvSpPr>
              <a:spLocks noChangeArrowheads="1"/>
            </p:cNvSpPr>
            <p:nvPr userDrawn="1"/>
          </p:nvSpPr>
          <p:spPr bwMode="gray">
            <a:xfrm>
              <a:off x="288" y="104"/>
              <a:ext cx="816" cy="672"/>
            </a:xfrm>
            <a:prstGeom prst="ellipse">
              <a:avLst/>
            </a:prstGeom>
            <a:pattFill prst="pct75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78" name="Oval 6" descr="80%"/>
            <p:cNvSpPr>
              <a:spLocks noChangeArrowheads="1"/>
            </p:cNvSpPr>
            <p:nvPr userDrawn="1"/>
          </p:nvSpPr>
          <p:spPr bwMode="gray">
            <a:xfrm>
              <a:off x="440" y="248"/>
              <a:ext cx="480" cy="384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0" y="0"/>
            <a:ext cx="9144000" cy="333375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95288" y="0"/>
            <a:ext cx="1143000" cy="304800"/>
            <a:chOff x="4704" y="0"/>
            <a:chExt cx="720" cy="336"/>
          </a:xfrm>
        </p:grpSpPr>
        <p:sp>
          <p:nvSpPr>
            <p:cNvPr id="3081" name="Rectangle 9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84" name="Text Box 12"/>
          <p:cNvSpPr txBox="1">
            <a:spLocks noChangeArrowheads="1"/>
          </p:cNvSpPr>
          <p:nvPr/>
        </p:nvSpPr>
        <p:spPr bwMode="gray">
          <a:xfrm>
            <a:off x="5029200" y="0"/>
            <a:ext cx="41009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rgbClr val="FFFFFF"/>
                </a:solidFill>
              </a:rPr>
              <a:t>KEK</a:t>
            </a:r>
            <a:r>
              <a:rPr kumimoji="1" lang="en-US" altLang="ja-JP" sz="1400" b="1" baseline="0" dirty="0" smtClean="0">
                <a:solidFill>
                  <a:srgbClr val="FFFFFF"/>
                </a:solidFill>
              </a:rPr>
              <a:t> (High Energy Accelerator Research Organization)</a:t>
            </a:r>
            <a:endParaRPr kumimoji="1" lang="en-US" altLang="ja-JP" sz="1400" b="1" dirty="0">
              <a:solidFill>
                <a:srgbClr val="FFFFFF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84213" y="1412875"/>
            <a:ext cx="784860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9574" y="6500834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714612" y="6429396"/>
            <a:ext cx="3786214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200">
                <a:latin typeface="Verdana" pitchFamily="34" charset="0"/>
              </a:defRPr>
            </a:lvl1pPr>
          </a:lstStyle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58016" y="6500834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908BC2AD-9746-1B41-A83F-930F5527C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892175"/>
            <a:ext cx="9144000" cy="400050"/>
            <a:chOff x="0" y="562"/>
            <a:chExt cx="5760" cy="252"/>
          </a:xfrm>
        </p:grpSpPr>
        <p:sp>
          <p:nvSpPr>
            <p:cNvPr id="3090" name="Rectangle 18"/>
            <p:cNvSpPr>
              <a:spLocks noChangeArrowheads="1"/>
            </p:cNvSpPr>
            <p:nvPr/>
          </p:nvSpPr>
          <p:spPr bwMode="gray">
            <a:xfrm>
              <a:off x="0" y="678"/>
              <a:ext cx="5760" cy="136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562"/>
              <a:ext cx="5760" cy="138"/>
              <a:chOff x="0" y="576"/>
              <a:chExt cx="5760" cy="138"/>
            </a:xfrm>
          </p:grpSpPr>
          <p:sp>
            <p:nvSpPr>
              <p:cNvPr id="3092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3"/>
            <p:cNvGrpSpPr>
              <a:grpSpLocks/>
            </p:cNvGrpSpPr>
            <p:nvPr userDrawn="1"/>
          </p:nvGrpSpPr>
          <p:grpSpPr bwMode="auto">
            <a:xfrm>
              <a:off x="0" y="571"/>
              <a:ext cx="5760" cy="138"/>
              <a:chOff x="0" y="576"/>
              <a:chExt cx="5760" cy="138"/>
            </a:xfrm>
          </p:grpSpPr>
          <p:sp>
            <p:nvSpPr>
              <p:cNvPr id="3096" name="Rectangle 24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99" name="Rectangle 27"/>
          <p:cNvSpPr>
            <a:spLocks noGrp="1" noChangeArrowheads="1"/>
          </p:cNvSpPr>
          <p:nvPr>
            <p:ph type="title"/>
          </p:nvPr>
        </p:nvSpPr>
        <p:spPr bwMode="gray">
          <a:xfrm>
            <a:off x="0" y="333375"/>
            <a:ext cx="9144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09510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000" b="1">
          <a:ln>
            <a:solidFill>
              <a:sysClr val="windowText" lastClr="000000"/>
            </a:solidFill>
          </a:ln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3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2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4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gif"/><Relationship Id="rId3" Type="http://schemas.openxmlformats.org/officeDocument/2006/relationships/image" Target="../media/image102.png"/><Relationship Id="rId7" Type="http://schemas.openxmlformats.org/officeDocument/2006/relationships/image" Target="../media/image5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3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7" Type="http://schemas.openxmlformats.org/officeDocument/2006/relationships/image" Target="../media/image12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64.jpeg"/><Relationship Id="rId4" Type="http://schemas.openxmlformats.org/officeDocument/2006/relationships/image" Target="../media/image124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e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3.bin"/><Relationship Id="rId3" Type="http://schemas.openxmlformats.org/officeDocument/2006/relationships/image" Target="../media/image20.png"/><Relationship Id="rId21" Type="http://schemas.openxmlformats.org/officeDocument/2006/relationships/image" Target="../media/image19.emf"/><Relationship Id="rId34" Type="http://schemas.openxmlformats.org/officeDocument/2006/relationships/image" Target="../media/image25.png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7.emf"/><Relationship Id="rId25" Type="http://schemas.openxmlformats.org/officeDocument/2006/relationships/oleObject" Target="../embeddings/oleObject12.bin"/><Relationship Id="rId33" Type="http://schemas.openxmlformats.org/officeDocument/2006/relationships/image" Target="../media/image240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emf"/><Relationship Id="rId24" Type="http://schemas.openxmlformats.org/officeDocument/2006/relationships/image" Target="../media/image20.emf"/><Relationship Id="rId32" Type="http://schemas.openxmlformats.org/officeDocument/2006/relationships/image" Target="../media/image24.png"/><Relationship Id="rId5" Type="http://schemas.openxmlformats.org/officeDocument/2006/relationships/image" Target="../media/image11.emf"/><Relationship Id="rId15" Type="http://schemas.openxmlformats.org/officeDocument/2006/relationships/image" Target="../media/image16.emf"/><Relationship Id="rId23" Type="http://schemas.openxmlformats.org/officeDocument/2006/relationships/oleObject" Target="../embeddings/oleObject11.bin"/><Relationship Id="rId28" Type="http://schemas.openxmlformats.org/officeDocument/2006/relationships/oleObject" Target="../embeddings/oleObject14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8.emf"/><Relationship Id="rId31" Type="http://schemas.openxmlformats.org/officeDocument/2006/relationships/image" Target="../media/image2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21.emf"/><Relationship Id="rId30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333626"/>
            <a:ext cx="9144000" cy="936625"/>
          </a:xfrm>
        </p:spPr>
        <p:txBody>
          <a:bodyPr/>
          <a:lstStyle/>
          <a:p>
            <a:r>
              <a:rPr lang="en-US" altLang="ja-JP" sz="4400" b="0" dirty="0" smtClean="0"/>
              <a:t>Belle II VXD</a:t>
            </a:r>
            <a:br>
              <a:rPr lang="en-US" altLang="ja-JP" sz="4400" b="0" dirty="0" smtClean="0"/>
            </a:br>
            <a:r>
              <a:rPr lang="ja-JP" altLang="en-US" sz="4400" b="0" dirty="0" smtClean="0"/>
              <a:t>と</a:t>
            </a:r>
            <a:r>
              <a:rPr lang="en-US" altLang="ja-JP" sz="4400" b="0" dirty="0"/>
              <a:t/>
            </a:r>
            <a:br>
              <a:rPr lang="en-US" altLang="ja-JP" sz="4400" b="0" dirty="0"/>
            </a:br>
            <a:r>
              <a:rPr lang="ja-JP" altLang="en-US" sz="4400" b="0" dirty="0" smtClean="0"/>
              <a:t>信号読み出しシステム</a:t>
            </a:r>
            <a:endParaRPr kumimoji="1" lang="ja-JP" altLang="en-US" sz="4400" b="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11188" y="4086220"/>
            <a:ext cx="8064500" cy="574675"/>
          </a:xfrm>
        </p:spPr>
        <p:txBody>
          <a:bodyPr/>
          <a:lstStyle/>
          <a:p>
            <a:r>
              <a:rPr lang="ja-JP" altLang="en-US" dirty="0" smtClean="0"/>
              <a:t>高ネルギー加速器研究機構・素粒子原子核研究所</a:t>
            </a:r>
            <a:endParaRPr lang="en-US" altLang="ja-JP" dirty="0" smtClean="0"/>
          </a:p>
          <a:p>
            <a:r>
              <a:rPr lang="ja-JP" altLang="en-US" sz="3200" dirty="0" smtClean="0"/>
              <a:t>中村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克朗</a:t>
            </a:r>
            <a:endParaRPr lang="en-US" altLang="ja-JP" sz="3200" dirty="0" smtClean="0"/>
          </a:p>
          <a:p>
            <a:r>
              <a:rPr lang="en-US" altLang="ja-JP" sz="3200" dirty="0"/>
              <a:t>2014</a:t>
            </a:r>
            <a:r>
              <a:rPr lang="ja-JP" altLang="en-US" sz="3200" dirty="0"/>
              <a:t>年</a:t>
            </a:r>
            <a:r>
              <a:rPr lang="en-US" altLang="ja-JP" sz="3200" dirty="0"/>
              <a:t> 12</a:t>
            </a:r>
            <a:r>
              <a:rPr lang="ja-JP" altLang="en-US" sz="3200" dirty="0"/>
              <a:t>月</a:t>
            </a:r>
            <a:r>
              <a:rPr lang="en-US" altLang="ja-JP" sz="3200" dirty="0"/>
              <a:t> 10</a:t>
            </a:r>
            <a:r>
              <a:rPr lang="ja-JP" altLang="en-US" sz="3200" dirty="0" smtClean="0"/>
              <a:t>日</a:t>
            </a:r>
            <a:endParaRPr lang="en-US" altLang="ja-JP" sz="3200" dirty="0" smtClean="0"/>
          </a:p>
          <a:p>
            <a:r>
              <a:rPr lang="en-US" altLang="ja-JP" sz="3200" i="1" dirty="0" smtClean="0"/>
              <a:t>Flavor </a:t>
            </a:r>
            <a:r>
              <a:rPr lang="en-US" altLang="ja-JP" sz="3200" i="1" dirty="0"/>
              <a:t>Physics Workshop </a:t>
            </a:r>
            <a:r>
              <a:rPr lang="en-US" altLang="ja-JP" sz="3200" i="1" dirty="0" smtClean="0"/>
              <a:t>2014</a:t>
            </a:r>
            <a:endParaRPr lang="en-US" altLang="ja-JP" sz="3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7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" y="1347173"/>
            <a:ext cx="5688563" cy="266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5352137" y="2046435"/>
            <a:ext cx="3694829" cy="1554604"/>
          </a:xfrm>
          <a:prstGeom prst="wedgeRectCallout">
            <a:avLst>
              <a:gd name="adj1" fmla="val -114468"/>
              <a:gd name="adj2" fmla="val 57043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Belle II VXD</a:t>
            </a:r>
            <a:r>
              <a:rPr lang="en-US" altLang="ja-JP" dirty="0"/>
              <a:t> </a:t>
            </a:r>
            <a:r>
              <a:rPr lang="ja-JP" altLang="en-US" dirty="0" smtClean="0"/>
              <a:t>のコンセプト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210" y="4176074"/>
            <a:ext cx="7080926" cy="2324759"/>
          </a:xfrm>
        </p:spPr>
        <p:txBody>
          <a:bodyPr>
            <a:normAutofit fontScale="85000" lnSpcReduction="10000"/>
          </a:bodyPr>
          <a:lstStyle/>
          <a:p>
            <a:r>
              <a:rPr kumimoji="1" lang="ja-JP" altLang="en-US" dirty="0" smtClean="0"/>
              <a:t>なぜ、異なる２つの検出器</a:t>
            </a:r>
            <a:r>
              <a:rPr kumimoji="1" lang="en-US" altLang="ja-JP" dirty="0" smtClean="0"/>
              <a:t> PXD </a:t>
            </a:r>
            <a:r>
              <a:rPr lang="en-US" altLang="ja-JP" dirty="0" smtClean="0"/>
              <a:t>, SVD </a:t>
            </a:r>
            <a:r>
              <a:rPr lang="ja-JP" altLang="en-US" dirty="0" smtClean="0"/>
              <a:t>が必要なのか？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飛跡の高精度測定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ja-JP" altLang="en-US" dirty="0" smtClean="0">
                <a:sym typeface="Wingdings" panose="05000000000000000000" pitchFamily="2" charset="2"/>
              </a:rPr>
              <a:t>膨大な</a:t>
            </a:r>
            <a:r>
              <a:rPr lang="ja-JP" altLang="en-US" dirty="0" smtClean="0"/>
              <a:t>読</a:t>
            </a:r>
            <a:r>
              <a:rPr lang="ja-JP" altLang="en-US" dirty="0"/>
              <a:t>み出</a:t>
            </a:r>
            <a:r>
              <a:rPr lang="ja-JP" altLang="en-US" dirty="0" smtClean="0"/>
              <a:t>しチャンネル数・データ量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外側から順次精度よく飛跡を求めていく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CDC </a:t>
            </a:r>
            <a:r>
              <a:rPr lang="en-US" altLang="ja-JP" dirty="0" smtClean="0">
                <a:sym typeface="Wingdings" panose="05000000000000000000" pitchFamily="2" charset="2"/>
              </a:rPr>
              <a:t> SVD  PXD</a:t>
            </a:r>
          </a:p>
          <a:p>
            <a:r>
              <a:rPr lang="ja-JP" altLang="en-US" dirty="0" smtClean="0"/>
              <a:t>２次元の通</a:t>
            </a:r>
            <a:r>
              <a:rPr lang="ja-JP" altLang="en-US" dirty="0"/>
              <a:t>過位</a:t>
            </a:r>
            <a:r>
              <a:rPr lang="ja-JP" altLang="en-US" dirty="0" smtClean="0"/>
              <a:t>置測</a:t>
            </a:r>
            <a:r>
              <a:rPr lang="ja-JP" altLang="en-US" dirty="0"/>
              <a:t>定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PXD: </a:t>
            </a:r>
            <a:r>
              <a:rPr kumimoji="1" lang="ja-JP" altLang="en-US" dirty="0" smtClean="0"/>
              <a:t>ピクセル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</a:t>
            </a:r>
            <a:r>
              <a:rPr lang="ja-JP" altLang="en-US" dirty="0">
                <a:sym typeface="Wingdings" panose="05000000000000000000" pitchFamily="2" charset="2"/>
              </a:rPr>
              <a:t>チャンネル</a:t>
            </a:r>
            <a:r>
              <a:rPr lang="ja-JP" altLang="en-US" dirty="0" smtClean="0">
                <a:sym typeface="Wingdings" panose="05000000000000000000" pitchFamily="2" charset="2"/>
              </a:rPr>
              <a:t>数は</a:t>
            </a:r>
            <a:r>
              <a:rPr kumimoji="1" lang="ja-JP" altLang="en-US" dirty="0" smtClean="0">
                <a:sym typeface="Wingdings" panose="05000000000000000000" pitchFamily="2" charset="2"/>
              </a:rPr>
              <a:t>大きい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SVD: </a:t>
            </a:r>
            <a:r>
              <a:rPr kumimoji="1" lang="ja-JP" altLang="en-US" dirty="0" smtClean="0"/>
              <a:t>ストリップ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</a:t>
            </a:r>
            <a:r>
              <a:rPr lang="ja-JP" altLang="en-US" dirty="0">
                <a:sym typeface="Wingdings" panose="05000000000000000000" pitchFamily="2" charset="2"/>
              </a:rPr>
              <a:t>チャンネル</a:t>
            </a:r>
            <a:r>
              <a:rPr lang="ja-JP" altLang="en-US" dirty="0" smtClean="0">
                <a:sym typeface="Wingdings" panose="05000000000000000000" pitchFamily="2" charset="2"/>
              </a:rPr>
              <a:t>数</a:t>
            </a:r>
            <a:r>
              <a:rPr lang="ja-JP" altLang="en-US" dirty="0">
                <a:sym typeface="Wingdings" panose="05000000000000000000" pitchFamily="2" charset="2"/>
              </a:rPr>
              <a:t>を</a:t>
            </a:r>
            <a:r>
              <a:rPr kumimoji="1" lang="ja-JP" altLang="en-US" dirty="0" smtClean="0">
                <a:sym typeface="Wingdings" panose="05000000000000000000" pitchFamily="2" charset="2"/>
              </a:rPr>
              <a:t>小さくできるが、ゴーストヒットあり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7" name="Picture 4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37" y="2046435"/>
            <a:ext cx="3694829" cy="155460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46885" y="2067749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70813" y="2405935"/>
            <a:ext cx="56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PXD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2253006" y="1555423"/>
            <a:ext cx="3516198" cy="2432115"/>
          </a:xfrm>
          <a:custGeom>
            <a:avLst/>
            <a:gdLst>
              <a:gd name="connsiteX0" fmla="*/ 0 w 3516198"/>
              <a:gd name="connsiteY0" fmla="*/ 2432115 h 2432115"/>
              <a:gd name="connsiteX1" fmla="*/ 254524 w 3516198"/>
              <a:gd name="connsiteY1" fmla="*/ 1904214 h 2432115"/>
              <a:gd name="connsiteX2" fmla="*/ 669303 w 3516198"/>
              <a:gd name="connsiteY2" fmla="*/ 1461154 h 2432115"/>
              <a:gd name="connsiteX3" fmla="*/ 1414021 w 3516198"/>
              <a:gd name="connsiteY3" fmla="*/ 923826 h 2432115"/>
              <a:gd name="connsiteX4" fmla="*/ 2752627 w 3516198"/>
              <a:gd name="connsiteY4" fmla="*/ 273377 h 2432115"/>
              <a:gd name="connsiteX5" fmla="*/ 3516198 w 3516198"/>
              <a:gd name="connsiteY5" fmla="*/ 0 h 243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6198" h="2432115">
                <a:moveTo>
                  <a:pt x="0" y="2432115"/>
                </a:moveTo>
                <a:cubicBezTo>
                  <a:pt x="71487" y="2249078"/>
                  <a:pt x="142974" y="2066041"/>
                  <a:pt x="254524" y="1904214"/>
                </a:cubicBezTo>
                <a:cubicBezTo>
                  <a:pt x="366074" y="1742387"/>
                  <a:pt x="476054" y="1624552"/>
                  <a:pt x="669303" y="1461154"/>
                </a:cubicBezTo>
                <a:cubicBezTo>
                  <a:pt x="862552" y="1297756"/>
                  <a:pt x="1066800" y="1121789"/>
                  <a:pt x="1414021" y="923826"/>
                </a:cubicBezTo>
                <a:cubicBezTo>
                  <a:pt x="1761242" y="725863"/>
                  <a:pt x="2402264" y="427348"/>
                  <a:pt x="2752627" y="273377"/>
                </a:cubicBezTo>
                <a:cubicBezTo>
                  <a:pt x="3102990" y="119406"/>
                  <a:pt x="3309594" y="59703"/>
                  <a:pt x="3516198" y="0"/>
                </a:cubicBezTo>
              </a:path>
            </a:pathLst>
          </a:custGeom>
          <a:ln>
            <a:solidFill>
              <a:schemeClr val="accent6"/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円/楕円 53"/>
          <p:cNvSpPr/>
          <p:nvPr/>
        </p:nvSpPr>
        <p:spPr>
          <a:xfrm>
            <a:off x="4389122" y="1989448"/>
            <a:ext cx="171617" cy="161156"/>
          </a:xfrm>
          <a:prstGeom prst="ellips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4" name="オブジェクト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213265"/>
              </p:ext>
            </p:extLst>
          </p:nvPr>
        </p:nvGraphicFramePr>
        <p:xfrm>
          <a:off x="4382143" y="1929753"/>
          <a:ext cx="249237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" name="数式" r:id="rId5" imgW="228600" imgH="215900" progId="Equation.3">
                  <p:embed/>
                </p:oleObj>
              </mc:Choice>
              <mc:Fallback>
                <p:oleObj name="数式" r:id="rId5" imgW="228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82143" y="1929753"/>
                        <a:ext cx="249237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67" y="4730585"/>
            <a:ext cx="2112799" cy="95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796343" y="4091233"/>
            <a:ext cx="24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Belle II PXD/SVD</a:t>
            </a:r>
            <a:r>
              <a:rPr lang="ja-JP" altLang="en-US" b="1" dirty="0" smtClean="0"/>
              <a:t>のロゴ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24135" y="4405133"/>
            <a:ext cx="56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PXD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289710" y="4356213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15313" y="5605890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（ピ</a:t>
            </a:r>
            <a:r>
              <a:rPr lang="ja-JP" altLang="en-US" sz="1400" dirty="0"/>
              <a:t>クセ</a:t>
            </a:r>
            <a:r>
              <a:rPr lang="ja-JP" altLang="en-US" sz="1400" dirty="0" smtClean="0"/>
              <a:t>ル）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8037236" y="5605890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（ストリップ）</a:t>
            </a:r>
            <a:endParaRPr lang="en-US" sz="1400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825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高輝度化： </a:t>
            </a:r>
            <a:r>
              <a:rPr kumimoji="1" lang="en-US" altLang="ja-JP" dirty="0" smtClean="0"/>
              <a:t>Belle </a:t>
            </a:r>
            <a:r>
              <a:rPr kumimoji="1" lang="ja-JP" altLang="en-US" dirty="0" smtClean="0"/>
              <a:t>から </a:t>
            </a:r>
            <a:r>
              <a:rPr kumimoji="1" lang="en-US" altLang="ja-JP" dirty="0" smtClean="0"/>
              <a:t>Belle II </a:t>
            </a:r>
            <a:r>
              <a:rPr kumimoji="1" lang="ja-JP" altLang="en-US" dirty="0" smtClean="0"/>
              <a:t>へ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～ </a:t>
            </a:r>
            <a:r>
              <a:rPr lang="en-US" altLang="ja-JP" dirty="0" smtClean="0"/>
              <a:t>VXD </a:t>
            </a:r>
            <a:r>
              <a:rPr lang="ja-JP" altLang="en-US" dirty="0" smtClean="0"/>
              <a:t>に課せられる課題 ～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97962" y="1317429"/>
                <a:ext cx="4958500" cy="512452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kumimoji="1" lang="ja-JP" altLang="en-US" dirty="0" smtClean="0"/>
                  <a:t>ビームエネルギーの変更による</a:t>
                </a:r>
                <a:r>
                  <a:rPr kumimoji="1" lang="en-US" altLang="ja-JP" dirty="0" smtClean="0"/>
                  <a:t>Lorentz boost </a:t>
                </a:r>
                <a:r>
                  <a:rPr kumimoji="1" lang="ja-JP" altLang="en-US" dirty="0" smtClean="0"/>
                  <a:t>の低下</a:t>
                </a:r>
                <a:endParaRPr kumimoji="1" lang="en-US" altLang="ja-JP" dirty="0" smtClean="0"/>
              </a:p>
              <a:p>
                <a:pPr lvl="1"/>
                <a:r>
                  <a:rPr lang="en-US" altLang="ja-JP" dirty="0" smtClean="0"/>
                  <a:t>(Belle)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ja-JP" i="1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dirty="0"/>
                  <a:t>: 8 </a:t>
                </a:r>
                <a:r>
                  <a:rPr lang="en-US" altLang="ja-JP" dirty="0" err="1"/>
                  <a:t>GeV</a:t>
                </a:r>
                <a:r>
                  <a:rPr lang="en-US" altLang="ja-JP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ja-JP" i="1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dirty="0"/>
                  <a:t>: 3.5 </a:t>
                </a:r>
                <a:r>
                  <a:rPr lang="en-US" altLang="ja-JP" dirty="0" err="1"/>
                  <a:t>GeV</a:t>
                </a:r>
                <a:r>
                  <a:rPr kumimoji="1" lang="en-US" altLang="ja-JP" dirty="0" smtClean="0"/>
                  <a:t> </a:t>
                </a:r>
              </a:p>
              <a:p>
                <a:pPr marL="457200" lvl="1" indent="0">
                  <a:buNone/>
                </a:pPr>
                <a:r>
                  <a:rPr lang="en-US" altLang="ja-JP" dirty="0">
                    <a:sym typeface="Wingdings" panose="05000000000000000000" pitchFamily="2" charset="2"/>
                  </a:rPr>
                  <a:t>	</a:t>
                </a:r>
                <a:r>
                  <a:rPr kumimoji="1" lang="en-US" altLang="ja-JP" dirty="0" smtClean="0">
                    <a:sym typeface="Wingdings" panose="05000000000000000000" pitchFamily="2" charset="2"/>
                  </a:rPr>
                  <a:t> (Belle II)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ja-JP" i="1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dirty="0"/>
                  <a:t>: </a:t>
                </a:r>
                <a:r>
                  <a:rPr lang="en-US" altLang="ja-JP" dirty="0" smtClean="0"/>
                  <a:t>7 </a:t>
                </a:r>
                <a:r>
                  <a:rPr lang="en-US" altLang="ja-JP" dirty="0" err="1"/>
                  <a:t>GeV</a:t>
                </a:r>
                <a:r>
                  <a:rPr lang="en-US" altLang="ja-JP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ja-JP" i="1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dirty="0"/>
                  <a:t>: 4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GeV</a:t>
                </a:r>
                <a:endParaRPr lang="en-US" altLang="ja-JP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𝛾𝛽</m:t>
                    </m:r>
                    <m:r>
                      <a:rPr lang="en-US" altLang="ja-JP" b="0" i="1" smtClean="0">
                        <a:latin typeface="Cambria Math"/>
                      </a:rPr>
                      <m:t>=0.425</m:t>
                    </m:r>
                  </m:oMath>
                </a14:m>
                <a:r>
                  <a:rPr kumimoji="1" lang="en-US" altLang="ja-JP" dirty="0" smtClean="0"/>
                  <a:t> </a:t>
                </a:r>
                <a:r>
                  <a:rPr kumimoji="1" lang="en-US" altLang="ja-JP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/>
                        <a:sym typeface="Wingdings" panose="05000000000000000000" pitchFamily="2" charset="2"/>
                      </a:rPr>
                      <m:t>𝛾𝛽</m:t>
                    </m:r>
                    <m:r>
                      <a:rPr kumimoji="1" lang="en-US" altLang="ja-JP" b="0" i="1" smtClean="0">
                        <a:latin typeface="Cambria Math"/>
                        <a:sym typeface="Wingdings" panose="05000000000000000000" pitchFamily="2" charset="2"/>
                      </a:rPr>
                      <m:t>=0.28</m:t>
                    </m:r>
                  </m:oMath>
                </a14:m>
                <a:endParaRPr kumimoji="1" lang="en-US" altLang="ja-JP" dirty="0" smtClean="0"/>
              </a:p>
              <a:p>
                <a:pPr lvl="2"/>
                <a:r>
                  <a:rPr lang="en-US" altLang="ja-JP" dirty="0" smtClean="0"/>
                  <a:t>beam crossing angle </a:t>
                </a:r>
                <a:r>
                  <a:rPr lang="ja-JP" altLang="en-US" dirty="0" smtClean="0"/>
                  <a:t>も約</a:t>
                </a:r>
                <a:r>
                  <a:rPr lang="en-US" altLang="ja-JP" dirty="0" smtClean="0"/>
                  <a:t>4</a:t>
                </a:r>
                <a:r>
                  <a:rPr lang="ja-JP" altLang="en-US" dirty="0" smtClean="0"/>
                  <a:t>倍に変更</a:t>
                </a:r>
                <a:endParaRPr lang="en-US" altLang="ja-JP" dirty="0" smtClean="0"/>
              </a:p>
              <a:p>
                <a:pPr lvl="1"/>
                <a:r>
                  <a:rPr kumimoji="1" lang="ja-JP" altLang="en-US" dirty="0" smtClean="0">
                    <a:sym typeface="Wingdings" panose="05000000000000000000" pitchFamily="2" charset="2"/>
                  </a:rPr>
                  <a:t>崩壊点の位置精度の向上が必要</a:t>
                </a:r>
                <a:endParaRPr kumimoji="1" lang="en-US" altLang="ja-JP" dirty="0" smtClean="0">
                  <a:sym typeface="Wingdings" panose="05000000000000000000" pitchFamily="2" charset="2"/>
                </a:endParaRPr>
              </a:p>
              <a:p>
                <a:r>
                  <a:rPr lang="ja-JP" altLang="en-US" dirty="0">
                    <a:sym typeface="Wingdings" panose="05000000000000000000" pitchFamily="2" charset="2"/>
                  </a:rPr>
                  <a:t>センサ</a:t>
                </a:r>
                <a:r>
                  <a:rPr lang="ja-JP" altLang="en-US" dirty="0" smtClean="0">
                    <a:sym typeface="Wingdings" panose="05000000000000000000" pitchFamily="2" charset="2"/>
                  </a:rPr>
                  <a:t>ーでの多重散乱の最小化</a:t>
                </a:r>
                <a:endParaRPr lang="en-US" altLang="ja-JP" dirty="0" smtClean="0">
                  <a:sym typeface="Wingdings" panose="05000000000000000000" pitchFamily="2" charset="2"/>
                </a:endParaRPr>
              </a:p>
              <a:p>
                <a:pPr lvl="1"/>
                <a:r>
                  <a:rPr kumimoji="1" lang="ja-JP" altLang="en-US" dirty="0" smtClean="0">
                    <a:sym typeface="Wingdings" panose="05000000000000000000" pitchFamily="2" charset="2"/>
                  </a:rPr>
                  <a:t>最</a:t>
                </a:r>
                <a:r>
                  <a:rPr kumimoji="1" lang="ja-JP" altLang="en-US" dirty="0">
                    <a:sym typeface="Wingdings" panose="05000000000000000000" pitchFamily="2" charset="2"/>
                  </a:rPr>
                  <a:t>内</a:t>
                </a:r>
                <a:r>
                  <a:rPr kumimoji="1" lang="ja-JP" altLang="en-US" dirty="0" smtClean="0">
                    <a:sym typeface="Wingdings" panose="05000000000000000000" pitchFamily="2" charset="2"/>
                  </a:rPr>
                  <a:t>層</a:t>
                </a:r>
                <a:r>
                  <a:rPr lang="ja-JP" altLang="en-US" dirty="0" smtClean="0">
                    <a:sym typeface="Wingdings" panose="05000000000000000000" pitchFamily="2" charset="2"/>
                  </a:rPr>
                  <a:t>である</a:t>
                </a:r>
                <a:r>
                  <a:rPr kumimoji="1" lang="en-US" altLang="ja-JP" dirty="0" smtClean="0">
                    <a:sym typeface="Wingdings" panose="05000000000000000000" pitchFamily="2" charset="2"/>
                  </a:rPr>
                  <a:t>VXD</a:t>
                </a:r>
                <a:r>
                  <a:rPr kumimoji="1" lang="ja-JP" altLang="en-US" dirty="0" smtClean="0">
                    <a:sym typeface="Wingdings" panose="05000000000000000000" pitchFamily="2" charset="2"/>
                  </a:rPr>
                  <a:t>の物質量は最小にする</a:t>
                </a:r>
                <a:endParaRPr kumimoji="1" lang="en-US" altLang="ja-JP" dirty="0" smtClean="0"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ja-JP" dirty="0" smtClean="0">
                    <a:sym typeface="Wingdings" panose="05000000000000000000" pitchFamily="2" charset="2"/>
                  </a:rPr>
                  <a:t>PXD: </a:t>
                </a:r>
                <a:r>
                  <a:rPr lang="ja-JP" altLang="en-US" dirty="0" smtClean="0">
                    <a:sym typeface="Wingdings" panose="05000000000000000000" pitchFamily="2" charset="2"/>
                  </a:rPr>
                  <a:t>放射長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/>
                        <a:sym typeface="Wingdings" panose="05000000000000000000" pitchFamily="2" charset="2"/>
                      </a:rPr>
                      <m:t>0.2</m:t>
                    </m:r>
                    <m:r>
                      <a:rPr lang="en-US" altLang="ja-JP" b="0" i="1" smtClean="0">
                        <a:latin typeface="Cambria Math"/>
                        <a:sym typeface="Wingdings" panose="05000000000000000000" pitchFamily="2" charset="2"/>
                      </a:rPr>
                      <m:t>%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lang="en-US" altLang="ja-JP" b="0" i="1" smtClean="0">
                            <a:latin typeface="Cambria Math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ja-JP" dirty="0" smtClean="0">
                    <a:sym typeface="Wingdings" panose="05000000000000000000" pitchFamily="2" charset="2"/>
                  </a:rPr>
                  <a:t>/layer (</a:t>
                </a:r>
                <a:r>
                  <a:rPr lang="ja-JP" altLang="en-US" dirty="0" smtClean="0">
                    <a:sym typeface="Wingdings" panose="05000000000000000000" pitchFamily="2" charset="2"/>
                  </a:rPr>
                  <a:t>セ</a:t>
                </a:r>
                <a:r>
                  <a:rPr lang="ja-JP" altLang="en-US" dirty="0">
                    <a:sym typeface="Wingdings" panose="05000000000000000000" pitchFamily="2" charset="2"/>
                  </a:rPr>
                  <a:t>ンサー</a:t>
                </a:r>
                <a:r>
                  <a:rPr lang="ja-JP" altLang="en-US" dirty="0" smtClean="0">
                    <a:sym typeface="Wingdings" panose="05000000000000000000" pitchFamily="2" charset="2"/>
                  </a:rPr>
                  <a:t>厚 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75 um)</a:t>
                </a:r>
              </a:p>
              <a:p>
                <a:pPr lvl="1"/>
                <a:r>
                  <a:rPr kumimoji="1" lang="en-US" altLang="ja-JP" dirty="0" smtClean="0">
                    <a:sym typeface="Wingdings" panose="05000000000000000000" pitchFamily="2" charset="2"/>
                  </a:rPr>
                  <a:t>SVD: </a:t>
                </a:r>
                <a:r>
                  <a:rPr kumimoji="1" lang="ja-JP" altLang="en-US" dirty="0" smtClean="0">
                    <a:sym typeface="Wingdings" panose="05000000000000000000" pitchFamily="2" charset="2"/>
                  </a:rPr>
                  <a:t>放射長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/>
                        <a:sym typeface="Wingdings" panose="05000000000000000000" pitchFamily="2" charset="2"/>
                      </a:rPr>
                      <m:t>0</m:t>
                    </m:r>
                    <m:r>
                      <a:rPr lang="en-US" altLang="ja-JP" b="0" i="1" dirty="0" smtClean="0">
                        <a:latin typeface="Cambria Math"/>
                        <a:sym typeface="Wingdings" panose="05000000000000000000" pitchFamily="2" charset="2"/>
                      </a:rPr>
                      <m:t>.6</m:t>
                    </m:r>
                    <m:r>
                      <a:rPr kumimoji="1" lang="en-US" altLang="ja-JP" b="0" i="1" smtClean="0">
                        <a:latin typeface="Cambria Math"/>
                        <a:sym typeface="Wingdings" panose="05000000000000000000" pitchFamily="2" charset="2"/>
                      </a:rPr>
                      <m:t>% 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/>
                            <a:sym typeface="Wingdings" panose="05000000000000000000" pitchFamily="2" charset="2"/>
                          </a:rPr>
                          <m:t>𝑋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dirty="0" smtClean="0"/>
                  <a:t>/layer (</a:t>
                </a:r>
                <a:r>
                  <a:rPr kumimoji="1" lang="ja-JP" altLang="en-US" dirty="0" smtClean="0"/>
                  <a:t>センサー厚 </a:t>
                </a:r>
                <a:r>
                  <a:rPr kumimoji="1" lang="en-US" altLang="ja-JP" dirty="0" smtClean="0"/>
                  <a:t>300-320 um)</a:t>
                </a:r>
              </a:p>
              <a:p>
                <a:r>
                  <a:rPr kumimoji="1" lang="en-US" altLang="ja-JP" dirty="0" smtClean="0"/>
                  <a:t>40</a:t>
                </a:r>
                <a:r>
                  <a:rPr lang="ja-JP" altLang="en-US" dirty="0" smtClean="0"/>
                  <a:t>倍の</a:t>
                </a:r>
                <a:r>
                  <a:rPr kumimoji="1" lang="ja-JP" altLang="en-US" dirty="0" smtClean="0"/>
                  <a:t>ルミノシティ増加</a:t>
                </a:r>
                <a:endParaRPr kumimoji="1" lang="en-US" altLang="ja-JP" dirty="0" smtClean="0"/>
              </a:p>
              <a:p>
                <a:pPr lvl="1"/>
                <a:r>
                  <a:rPr lang="en-US" altLang="ja-JP" dirty="0" smtClean="0"/>
                  <a:t>Occupancy</a:t>
                </a:r>
                <a:r>
                  <a:rPr lang="ja-JP" altLang="en-US" dirty="0" smtClean="0"/>
                  <a:t>の増加、パイルアップの発生</a:t>
                </a:r>
                <a:endParaRPr lang="en-US" altLang="ja-JP" dirty="0" smtClean="0"/>
              </a:p>
              <a:p>
                <a:pPr lvl="1"/>
                <a:r>
                  <a:rPr lang="ja-JP" altLang="en-US" dirty="0"/>
                  <a:t>４</a:t>
                </a:r>
                <a:r>
                  <a:rPr lang="ja-JP" altLang="en-US" dirty="0" smtClean="0"/>
                  <a:t>層構造 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 </a:t>
                </a:r>
                <a:r>
                  <a:rPr lang="ja-JP" altLang="en-US" dirty="0" smtClean="0">
                    <a:sym typeface="Wingdings" panose="05000000000000000000" pitchFamily="2" charset="2"/>
                  </a:rPr>
                  <a:t>６層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(</a:t>
                </a:r>
                <a:r>
                  <a:rPr lang="ja-JP" altLang="en-US" dirty="0" smtClean="0">
                    <a:sym typeface="Wingdings" panose="05000000000000000000" pitchFamily="2" charset="2"/>
                  </a:rPr>
                  <a:t>２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:PXD</a:t>
                </a:r>
                <a:r>
                  <a:rPr lang="ja-JP" altLang="en-US" dirty="0" smtClean="0">
                    <a:sym typeface="Wingdings" panose="05000000000000000000" pitchFamily="2" charset="2"/>
                  </a:rPr>
                  <a:t>＋４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:SVD)</a:t>
                </a:r>
                <a:r>
                  <a:rPr lang="ja-JP" altLang="en-US" dirty="0" smtClean="0">
                    <a:sym typeface="Wingdings" panose="05000000000000000000" pitchFamily="2" charset="2"/>
                  </a:rPr>
                  <a:t>構造による飛跡構成能力の向上</a:t>
                </a:r>
                <a:endParaRPr lang="en-US" altLang="ja-JP" dirty="0" smtClean="0"/>
              </a:p>
              <a:p>
                <a:pPr lvl="1"/>
                <a:r>
                  <a:rPr kumimoji="1" lang="ja-JP" altLang="en-US" dirty="0" smtClean="0"/>
                  <a:t>単位ピ</a:t>
                </a:r>
                <a:r>
                  <a:rPr kumimoji="1" lang="ja-JP" altLang="en-US" dirty="0"/>
                  <a:t>クセ</a:t>
                </a:r>
                <a:r>
                  <a:rPr kumimoji="1" lang="ja-JP" altLang="en-US" dirty="0" smtClean="0"/>
                  <a:t>ルの有感面積の小型化 </a:t>
                </a:r>
                <a:r>
                  <a:rPr kumimoji="1" lang="en-US" altLang="ja-JP" dirty="0" smtClean="0"/>
                  <a:t>(50 um x 55-85 um)</a:t>
                </a:r>
              </a:p>
              <a:p>
                <a:pPr lvl="1"/>
                <a:r>
                  <a:rPr lang="en-US" altLang="ja-JP" dirty="0" smtClean="0"/>
                  <a:t>SVD</a:t>
                </a:r>
                <a:r>
                  <a:rPr lang="ja-JP" altLang="en-US" dirty="0" smtClean="0"/>
                  <a:t>信号波形幅の縮小化 </a:t>
                </a:r>
                <a:r>
                  <a:rPr lang="en-US" altLang="ja-JP" dirty="0" smtClean="0"/>
                  <a:t>(50 </a:t>
                </a:r>
                <a:r>
                  <a:rPr lang="en-US" altLang="ja-JP" dirty="0" err="1" smtClean="0"/>
                  <a:t>nsec</a:t>
                </a:r>
                <a:r>
                  <a:rPr lang="en-US" altLang="ja-JP" dirty="0" smtClean="0"/>
                  <a:t>)</a:t>
                </a:r>
              </a:p>
              <a:p>
                <a:pPr lvl="1"/>
                <a:r>
                  <a:rPr kumimoji="1" lang="ja-JP" altLang="en-US" dirty="0"/>
                  <a:t>高</a:t>
                </a:r>
                <a:r>
                  <a:rPr kumimoji="1" lang="ja-JP" altLang="en-US" dirty="0" smtClean="0"/>
                  <a:t>い放射線耐性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7962" y="1317429"/>
                <a:ext cx="4958500" cy="5124520"/>
              </a:xfrm>
              <a:blipFill rotWithShape="1">
                <a:blip r:embed="rId2"/>
                <a:stretch>
                  <a:fillRect t="-2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611633" y="1231784"/>
            <a:ext cx="309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予想される崩壊点位置分解能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62" y="1543241"/>
            <a:ext cx="3835154" cy="241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63" y="4072023"/>
            <a:ext cx="3835154" cy="242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45215" y="160111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動径方向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80046" y="4141473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ビーム軸方向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9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PXD/SVD</a:t>
            </a:r>
            <a:r>
              <a:rPr lang="ja-JP" altLang="en-US" dirty="0" smtClean="0"/>
              <a:t>検出器の動作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727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513848" y="4659532"/>
            <a:ext cx="2120150" cy="6713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Triangle 43"/>
          <p:cNvSpPr/>
          <p:nvPr/>
        </p:nvSpPr>
        <p:spPr>
          <a:xfrm rot="10800000" flipV="1">
            <a:off x="1613992" y="4209599"/>
            <a:ext cx="1020006" cy="45608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33356" y="4206650"/>
            <a:ext cx="1079705" cy="1122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Triangle 40"/>
          <p:cNvSpPr/>
          <p:nvPr/>
        </p:nvSpPr>
        <p:spPr>
          <a:xfrm flipV="1">
            <a:off x="1586071" y="3533386"/>
            <a:ext cx="1020006" cy="456084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585934" y="2862032"/>
            <a:ext cx="2120150" cy="6713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06228" y="2862032"/>
            <a:ext cx="1079705" cy="11227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シリコ</a:t>
            </a:r>
            <a:r>
              <a:rPr lang="ja-JP" altLang="en-US" dirty="0" smtClean="0"/>
              <a:t>ン検出器の原理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253" y="5598160"/>
            <a:ext cx="8163560" cy="712152"/>
          </a:xfrm>
        </p:spPr>
        <p:txBody>
          <a:bodyPr/>
          <a:lstStyle/>
          <a:p>
            <a:r>
              <a:rPr lang="en-US" dirty="0" smtClean="0"/>
              <a:t>PN</a:t>
            </a:r>
            <a:r>
              <a:rPr lang="ja-JP" altLang="en-US" dirty="0" smtClean="0"/>
              <a:t>接合に順方向に電圧をかけると電流が流れる。</a:t>
            </a:r>
            <a:endParaRPr lang="en-US" altLang="ja-JP" dirty="0" smtClean="0"/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ja-JP" altLang="en-US" dirty="0" smtClean="0">
                <a:sym typeface="Wingdings" panose="05000000000000000000" pitchFamily="2" charset="2"/>
              </a:rPr>
              <a:t>ダイオード（整流性）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06228" y="3984799"/>
            <a:ext cx="10635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6228" y="4658063"/>
            <a:ext cx="10635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69792" y="3533386"/>
            <a:ext cx="1063564" cy="451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569792" y="4206650"/>
            <a:ext cx="1063564" cy="451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33356" y="3533386"/>
            <a:ext cx="10635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33356" y="4206650"/>
            <a:ext cx="10635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5678" y="3903753"/>
            <a:ext cx="91291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28078" y="3905678"/>
            <a:ext cx="91291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75913" y="3907603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28313" y="3897953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180713" y="3899878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333113" y="3901803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485513" y="3915303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695828" y="4218203"/>
            <a:ext cx="91291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848228" y="4220128"/>
            <a:ext cx="91291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96063" y="4222053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148463" y="4212403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300863" y="4214328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453263" y="4216253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605663" y="4229753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506884" y="4094786"/>
            <a:ext cx="319919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695828" y="3759092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フェルミ面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2810301" y="31640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伝導帯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667576" y="45745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価電子帯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39598" y="36205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電子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2737300" y="4270848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ホール（正孔）</a:t>
            </a:r>
            <a:endParaRPr lang="en-US" sz="12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1750745" y="2862032"/>
            <a:ext cx="0" cy="2467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451785" y="2866442"/>
            <a:ext cx="0" cy="2467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715893" y="2862032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空乏層</a:t>
            </a:r>
            <a:endParaRPr lang="en-US" sz="1600" dirty="0"/>
          </a:p>
        </p:txBody>
      </p:sp>
      <p:sp>
        <p:nvSpPr>
          <p:cNvPr id="52" name="Rectangle 51"/>
          <p:cNvSpPr/>
          <p:nvPr/>
        </p:nvSpPr>
        <p:spPr>
          <a:xfrm>
            <a:off x="506229" y="1617110"/>
            <a:ext cx="1589846" cy="5892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r>
              <a:rPr lang="ja-JP" altLang="en-US" dirty="0" smtClean="0"/>
              <a:t>型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106483" y="1617110"/>
            <a:ext cx="1580981" cy="5892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r>
              <a:rPr lang="ja-JP" altLang="en-US" dirty="0" smtClean="0"/>
              <a:t>型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687006" y="1231030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PN</a:t>
            </a:r>
            <a:r>
              <a:rPr lang="ja-JP" altLang="en-US" dirty="0" smtClean="0"/>
              <a:t>接合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5157238" y="4524426"/>
            <a:ext cx="2120150" cy="8079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Triangle 55"/>
          <p:cNvSpPr/>
          <p:nvPr/>
        </p:nvSpPr>
        <p:spPr>
          <a:xfrm rot="10800000" flipV="1">
            <a:off x="6257382" y="4381697"/>
            <a:ext cx="1020006" cy="142728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276746" y="4364347"/>
            <a:ext cx="1079705" cy="9665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Triangle 57"/>
          <p:cNvSpPr/>
          <p:nvPr/>
        </p:nvSpPr>
        <p:spPr>
          <a:xfrm flipV="1">
            <a:off x="6229461" y="3685329"/>
            <a:ext cx="1020006" cy="154313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229324" y="2863501"/>
            <a:ext cx="2120150" cy="8218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149618" y="2863502"/>
            <a:ext cx="1079705" cy="9664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5149618" y="3835793"/>
            <a:ext cx="10635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149618" y="4509057"/>
            <a:ext cx="10635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73" idx="5"/>
          </p:cNvCxnSpPr>
          <p:nvPr/>
        </p:nvCxnSpPr>
        <p:spPr>
          <a:xfrm flipV="1">
            <a:off x="6214617" y="3685331"/>
            <a:ext cx="1034850" cy="1501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6229323" y="4373997"/>
            <a:ext cx="1048065" cy="1350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276746" y="3685330"/>
            <a:ext cx="10635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7276746" y="4358594"/>
            <a:ext cx="10635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5219068" y="3754747"/>
            <a:ext cx="91291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371468" y="3756672"/>
            <a:ext cx="91291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519303" y="3758597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671703" y="3748947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824103" y="3750872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976503" y="3752797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6128903" y="3766297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7339218" y="4370147"/>
            <a:ext cx="91291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7491618" y="4372072"/>
            <a:ext cx="91291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7639453" y="4373997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7791853" y="4364347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944253" y="4366272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8096653" y="4368197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8249053" y="4381697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5150274" y="3977608"/>
            <a:ext cx="724039" cy="1874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339218" y="3760561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フェルミ面</a:t>
            </a:r>
            <a:endParaRPr lang="en-US" sz="1600" dirty="0"/>
          </a:p>
        </p:txBody>
      </p:sp>
      <p:sp>
        <p:nvSpPr>
          <p:cNvPr id="83" name="TextBox 82"/>
          <p:cNvSpPr txBox="1"/>
          <p:nvPr/>
        </p:nvSpPr>
        <p:spPr>
          <a:xfrm>
            <a:off x="7453691" y="316552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伝導帯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7310966" y="46918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価電子帯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5482988" y="347158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電子</a:t>
            </a:r>
            <a:endParaRPr lang="en-US" sz="1200" dirty="0"/>
          </a:p>
        </p:txBody>
      </p:sp>
      <p:sp>
        <p:nvSpPr>
          <p:cNvPr id="86" name="TextBox 85"/>
          <p:cNvSpPr txBox="1"/>
          <p:nvPr/>
        </p:nvSpPr>
        <p:spPr>
          <a:xfrm>
            <a:off x="7380690" y="4422792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ホール（正孔）</a:t>
            </a:r>
            <a:endParaRPr lang="en-US" sz="1200" dirty="0"/>
          </a:p>
        </p:txBody>
      </p:sp>
      <p:sp>
        <p:nvSpPr>
          <p:cNvPr id="94" name="Oval 93"/>
          <p:cNvSpPr/>
          <p:nvPr/>
        </p:nvSpPr>
        <p:spPr>
          <a:xfrm>
            <a:off x="6285893" y="3721947"/>
            <a:ext cx="91291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438293" y="3700722"/>
            <a:ext cx="91291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586128" y="3679497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6869703" y="4449222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022103" y="4416422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174503" y="4395197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732728" y="4462722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738528" y="3658272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7689663" y="4232865"/>
            <a:ext cx="658146" cy="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5862764" y="3996349"/>
            <a:ext cx="1826899" cy="23651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>
            <a:off x="6779695" y="3730885"/>
            <a:ext cx="6486" cy="6797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5301462" y="1474870"/>
            <a:ext cx="1474751" cy="5892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r>
              <a:rPr lang="ja-JP" altLang="en-US" dirty="0" smtClean="0"/>
              <a:t>型</a:t>
            </a:r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6786622" y="1474870"/>
            <a:ext cx="1474751" cy="5892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r>
              <a:rPr lang="ja-JP" altLang="en-US" dirty="0" smtClean="0"/>
              <a:t>型</a:t>
            </a:r>
            <a:endParaRPr lang="en-US" dirty="0"/>
          </a:p>
        </p:txBody>
      </p:sp>
      <p:cxnSp>
        <p:nvCxnSpPr>
          <p:cNvPr id="118" name="Straight Connector 117"/>
          <p:cNvCxnSpPr>
            <a:stCxn id="116" idx="3"/>
          </p:cNvCxnSpPr>
          <p:nvPr/>
        </p:nvCxnSpPr>
        <p:spPr>
          <a:xfrm>
            <a:off x="8261373" y="1769510"/>
            <a:ext cx="3871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8648563" y="1769510"/>
            <a:ext cx="0" cy="6727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7022103" y="2442258"/>
            <a:ext cx="16264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4914272" y="2442258"/>
            <a:ext cx="17220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4914272" y="1769510"/>
            <a:ext cx="0" cy="6727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4914272" y="1769510"/>
            <a:ext cx="3871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6636338" y="2361235"/>
            <a:ext cx="0" cy="1967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6692518" y="2262850"/>
            <a:ext cx="0" cy="4109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6753818" y="2361235"/>
            <a:ext cx="0" cy="1967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6809998" y="2262850"/>
            <a:ext cx="0" cy="4109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6859918" y="2363160"/>
            <a:ext cx="0" cy="1967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6916098" y="2264775"/>
            <a:ext cx="0" cy="4109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6977593" y="2365085"/>
            <a:ext cx="0" cy="1967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033773" y="2266700"/>
            <a:ext cx="0" cy="4109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1" name="Right Arrow 140"/>
          <p:cNvSpPr/>
          <p:nvPr/>
        </p:nvSpPr>
        <p:spPr>
          <a:xfrm>
            <a:off x="3993266" y="2760784"/>
            <a:ext cx="901161" cy="163319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ja-JP" altLang="en-US" dirty="0" smtClean="0"/>
              <a:t>順方向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バイアス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0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513848" y="4659532"/>
            <a:ext cx="2120150" cy="6713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Triangle 43"/>
          <p:cNvSpPr/>
          <p:nvPr/>
        </p:nvSpPr>
        <p:spPr>
          <a:xfrm rot="10800000" flipV="1">
            <a:off x="1613992" y="4209599"/>
            <a:ext cx="1020006" cy="45608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33356" y="4206650"/>
            <a:ext cx="1079705" cy="1122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Triangle 40"/>
          <p:cNvSpPr/>
          <p:nvPr/>
        </p:nvSpPr>
        <p:spPr>
          <a:xfrm flipV="1">
            <a:off x="1586071" y="3533386"/>
            <a:ext cx="1020006" cy="456084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585934" y="2862032"/>
            <a:ext cx="2120150" cy="6713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06228" y="2862032"/>
            <a:ext cx="1079705" cy="11227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シリコ</a:t>
            </a:r>
            <a:r>
              <a:rPr lang="ja-JP" altLang="en-US" dirty="0" smtClean="0"/>
              <a:t>ン検出器の原理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253" y="5376227"/>
            <a:ext cx="8163560" cy="112460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PN</a:t>
            </a:r>
            <a:r>
              <a:rPr lang="ja-JP" altLang="en-US" dirty="0" smtClean="0"/>
              <a:t>接合に逆方向に電圧をかけると空乏層が増大</a:t>
            </a:r>
            <a:endParaRPr lang="en-US" altLang="ja-JP" dirty="0" smtClean="0"/>
          </a:p>
          <a:p>
            <a:r>
              <a:rPr lang="ja-JP" altLang="en-US" dirty="0">
                <a:sym typeface="Wingdings" panose="05000000000000000000" pitchFamily="2" charset="2"/>
              </a:rPr>
              <a:t>空乏層</a:t>
            </a:r>
            <a:r>
              <a:rPr lang="ja-JP" altLang="en-US" dirty="0" smtClean="0">
                <a:sym typeface="Wingdings" panose="05000000000000000000" pitchFamily="2" charset="2"/>
              </a:rPr>
              <a:t>に荷電粒子が通過すると、エネルギー損失分の電子</a:t>
            </a:r>
            <a:r>
              <a:rPr lang="en-US" altLang="ja-JP" dirty="0" smtClean="0">
                <a:sym typeface="Wingdings" panose="05000000000000000000" pitchFamily="2" charset="2"/>
              </a:rPr>
              <a:t>-</a:t>
            </a:r>
            <a:r>
              <a:rPr lang="ja-JP" altLang="en-US" dirty="0" smtClean="0">
                <a:sym typeface="Wingdings" panose="05000000000000000000" pitchFamily="2" charset="2"/>
              </a:rPr>
              <a:t>ホ</a:t>
            </a:r>
            <a:r>
              <a:rPr lang="ja-JP" altLang="en-US" dirty="0">
                <a:sym typeface="Wingdings" panose="05000000000000000000" pitchFamily="2" charset="2"/>
              </a:rPr>
              <a:t>ー</a:t>
            </a:r>
            <a:r>
              <a:rPr lang="ja-JP" altLang="en-US" dirty="0" smtClean="0">
                <a:sym typeface="Wingdings" panose="05000000000000000000" pitchFamily="2" charset="2"/>
              </a:rPr>
              <a:t>ル対が生成され、電流変化として検出される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ja-JP" altLang="en-US" dirty="0">
                <a:sym typeface="Wingdings" panose="05000000000000000000" pitchFamily="2" charset="2"/>
              </a:rPr>
              <a:t>シリコ</a:t>
            </a:r>
            <a:r>
              <a:rPr lang="ja-JP" altLang="en-US" dirty="0" smtClean="0">
                <a:sym typeface="Wingdings" panose="05000000000000000000" pitchFamily="2" charset="2"/>
              </a:rPr>
              <a:t>ン検出器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06228" y="3984799"/>
            <a:ext cx="10635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6228" y="4658063"/>
            <a:ext cx="10635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69792" y="3533386"/>
            <a:ext cx="1063564" cy="451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569792" y="4206650"/>
            <a:ext cx="1063564" cy="451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33356" y="3533386"/>
            <a:ext cx="10635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33356" y="4206650"/>
            <a:ext cx="10635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5678" y="3903753"/>
            <a:ext cx="91291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28078" y="3905678"/>
            <a:ext cx="91291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75913" y="3907603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28313" y="3897953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180713" y="3899878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333113" y="3901803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485513" y="3915303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695828" y="4218203"/>
            <a:ext cx="91291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848228" y="4220128"/>
            <a:ext cx="91291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96063" y="4222053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148463" y="4212403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300863" y="4214328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453263" y="4216253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605663" y="4229753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506884" y="4094786"/>
            <a:ext cx="319919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695828" y="3759092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フェルミ面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2810301" y="31640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伝導帯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667576" y="45745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価電子帯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39598" y="36205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電子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2737300" y="4270848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ホール（正孔）</a:t>
            </a:r>
            <a:endParaRPr lang="en-US" sz="12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1750745" y="2862032"/>
            <a:ext cx="0" cy="2467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451785" y="2866442"/>
            <a:ext cx="0" cy="2467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715893" y="2862032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空乏層</a:t>
            </a:r>
            <a:endParaRPr lang="en-US" sz="1600" dirty="0"/>
          </a:p>
        </p:txBody>
      </p:sp>
      <p:sp>
        <p:nvSpPr>
          <p:cNvPr id="52" name="Rectangle 51"/>
          <p:cNvSpPr/>
          <p:nvPr/>
        </p:nvSpPr>
        <p:spPr>
          <a:xfrm>
            <a:off x="513849" y="1617110"/>
            <a:ext cx="1582226" cy="5892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r>
              <a:rPr lang="ja-JP" altLang="en-US" dirty="0" smtClean="0"/>
              <a:t>型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106483" y="1617110"/>
            <a:ext cx="1580981" cy="5892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r>
              <a:rPr lang="ja-JP" altLang="en-US" dirty="0" smtClean="0"/>
              <a:t>型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687006" y="1231030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PN</a:t>
            </a:r>
            <a:r>
              <a:rPr lang="ja-JP" altLang="en-US" dirty="0" smtClean="0"/>
              <a:t>接合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5157237" y="5041508"/>
            <a:ext cx="2651289" cy="290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Triangle 55"/>
          <p:cNvSpPr/>
          <p:nvPr/>
        </p:nvSpPr>
        <p:spPr>
          <a:xfrm rot="10800000" flipV="1">
            <a:off x="5775304" y="4004036"/>
            <a:ext cx="2033223" cy="1037471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816598" y="3996349"/>
            <a:ext cx="539853" cy="1334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Triangle 57"/>
          <p:cNvSpPr/>
          <p:nvPr/>
        </p:nvSpPr>
        <p:spPr>
          <a:xfrm flipV="1">
            <a:off x="5721913" y="3326503"/>
            <a:ext cx="2203958" cy="1048466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721913" y="2863501"/>
            <a:ext cx="2627561" cy="4630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149618" y="2863501"/>
            <a:ext cx="572295" cy="15008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5149618" y="4368243"/>
            <a:ext cx="572295" cy="134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149618" y="5041507"/>
            <a:ext cx="5722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5729209" y="3326505"/>
            <a:ext cx="2163063" cy="1037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5729209" y="4004036"/>
            <a:ext cx="2079319" cy="10374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892272" y="3326505"/>
            <a:ext cx="4480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7808528" y="3999769"/>
            <a:ext cx="531782" cy="42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5219068" y="4287197"/>
            <a:ext cx="91291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371468" y="4289122"/>
            <a:ext cx="91291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519303" y="4291047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944253" y="4007447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8096653" y="4009372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8249053" y="4022872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7341355" y="3575549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フェルミ面</a:t>
            </a:r>
            <a:endParaRPr lang="en-US" sz="1600" dirty="0"/>
          </a:p>
        </p:txBody>
      </p:sp>
      <p:sp>
        <p:nvSpPr>
          <p:cNvPr id="83" name="TextBox 82"/>
          <p:cNvSpPr txBox="1"/>
          <p:nvPr/>
        </p:nvSpPr>
        <p:spPr>
          <a:xfrm>
            <a:off x="7453691" y="280669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伝導帯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7310966" y="447339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価電子帯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5216537" y="400403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電子</a:t>
            </a:r>
            <a:endParaRPr lang="en-US" sz="1200" dirty="0"/>
          </a:p>
        </p:txBody>
      </p:sp>
      <p:sp>
        <p:nvSpPr>
          <p:cNvPr id="86" name="TextBox 85"/>
          <p:cNvSpPr txBox="1"/>
          <p:nvPr/>
        </p:nvSpPr>
        <p:spPr>
          <a:xfrm>
            <a:off x="7754081" y="4087347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ホール（正孔）</a:t>
            </a:r>
            <a:endParaRPr lang="en-US" sz="1200" dirty="0"/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5721913" y="3897591"/>
            <a:ext cx="2086615" cy="65025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5301462" y="1474870"/>
            <a:ext cx="1474751" cy="5892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r>
              <a:rPr lang="ja-JP" altLang="en-US" dirty="0" smtClean="0"/>
              <a:t>型</a:t>
            </a:r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6786622" y="1474870"/>
            <a:ext cx="1474751" cy="5892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r>
              <a:rPr lang="ja-JP" altLang="en-US" dirty="0" smtClean="0"/>
              <a:t>型</a:t>
            </a:r>
            <a:endParaRPr lang="en-US" dirty="0"/>
          </a:p>
        </p:txBody>
      </p:sp>
      <p:cxnSp>
        <p:nvCxnSpPr>
          <p:cNvPr id="118" name="Straight Connector 117"/>
          <p:cNvCxnSpPr>
            <a:stCxn id="116" idx="3"/>
          </p:cNvCxnSpPr>
          <p:nvPr/>
        </p:nvCxnSpPr>
        <p:spPr>
          <a:xfrm>
            <a:off x="8261373" y="1769510"/>
            <a:ext cx="3871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8648563" y="1769510"/>
            <a:ext cx="0" cy="6727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7022103" y="2442258"/>
            <a:ext cx="16264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4914272" y="2442258"/>
            <a:ext cx="17220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4914272" y="1769510"/>
            <a:ext cx="0" cy="6727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4914272" y="1769510"/>
            <a:ext cx="3871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6694213" y="2361235"/>
            <a:ext cx="0" cy="1967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6750393" y="2262850"/>
            <a:ext cx="0" cy="4109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6811693" y="2361235"/>
            <a:ext cx="0" cy="1967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6867873" y="2262850"/>
            <a:ext cx="0" cy="4109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6917793" y="2363160"/>
            <a:ext cx="0" cy="1967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6973973" y="2264775"/>
            <a:ext cx="0" cy="4109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7035468" y="2365085"/>
            <a:ext cx="0" cy="1967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6628793" y="2254169"/>
            <a:ext cx="0" cy="4109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1" name="Right Arrow 140"/>
          <p:cNvSpPr/>
          <p:nvPr/>
        </p:nvSpPr>
        <p:spPr>
          <a:xfrm>
            <a:off x="3993266" y="2760784"/>
            <a:ext cx="901161" cy="163319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ja-JP" altLang="en-US" dirty="0"/>
              <a:t>逆</a:t>
            </a:r>
            <a:r>
              <a:rPr lang="ja-JP" altLang="en-US" dirty="0" smtClean="0"/>
              <a:t>方向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バイアス</a:t>
            </a:r>
            <a:endParaRPr lang="en-US" dirty="0"/>
          </a:p>
        </p:txBody>
      </p:sp>
      <p:cxnSp>
        <p:nvCxnSpPr>
          <p:cNvPr id="119" name="Straight Connector 118"/>
          <p:cNvCxnSpPr/>
          <p:nvPr/>
        </p:nvCxnSpPr>
        <p:spPr>
          <a:xfrm>
            <a:off x="7808528" y="3915303"/>
            <a:ext cx="52232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5157238" y="4547847"/>
            <a:ext cx="52232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5775303" y="2908842"/>
            <a:ext cx="0" cy="2467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7804296" y="2850169"/>
            <a:ext cx="0" cy="2467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6391805" y="2850169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空乏層</a:t>
            </a:r>
            <a:endParaRPr lang="en-US" sz="1600" dirty="0"/>
          </a:p>
        </p:txBody>
      </p:sp>
      <p:sp>
        <p:nvSpPr>
          <p:cNvPr id="131" name="Oval 130"/>
          <p:cNvSpPr/>
          <p:nvPr/>
        </p:nvSpPr>
        <p:spPr>
          <a:xfrm>
            <a:off x="6794478" y="3725797"/>
            <a:ext cx="100420" cy="8104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6807978" y="4514822"/>
            <a:ext cx="100420" cy="810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6843189" y="3805661"/>
            <a:ext cx="0" cy="67374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>
            <a:off x="5775305" y="3805661"/>
            <a:ext cx="918908" cy="465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6917793" y="4083861"/>
            <a:ext cx="898805" cy="4309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>
            <a:off x="6391805" y="1231030"/>
            <a:ext cx="800219" cy="10231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6072048" y="11055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荷電粒子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6186085" y="4038254"/>
            <a:ext cx="144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電子</a:t>
            </a:r>
            <a:r>
              <a:rPr lang="en-US" altLang="ja-JP" sz="1200" dirty="0" smtClean="0"/>
              <a:t>-</a:t>
            </a:r>
            <a:r>
              <a:rPr lang="ja-JP" altLang="en-US" sz="1200" dirty="0" smtClean="0"/>
              <a:t>ホール対生成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6711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Metal-Oxide-Semiconductor Field Effect Transistor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(MOSFET)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276432"/>
            <a:ext cx="7987956" cy="2258172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ゲート領域にシリコン酸化膜（</a:t>
            </a:r>
            <a:r>
              <a:rPr lang="en-US" altLang="ja-JP" dirty="0" smtClean="0"/>
              <a:t>SiO2</a:t>
            </a:r>
            <a:r>
              <a:rPr lang="ja-JP" altLang="en-US" dirty="0" smtClean="0"/>
              <a:t>）とゲート電極、ドレイン・ソース領域に高濃度不純物をドープ</a:t>
            </a:r>
            <a:endParaRPr lang="en-US" altLang="ja-JP" dirty="0" smtClean="0"/>
          </a:p>
          <a:p>
            <a:r>
              <a:rPr lang="ja-JP" altLang="en-US" dirty="0"/>
              <a:t>ゲー</a:t>
            </a:r>
            <a:r>
              <a:rPr lang="ja-JP" altLang="en-US" dirty="0" smtClean="0"/>
              <a:t>ト電圧により半導体中の伝導電子密度を制御することで、ソース</a:t>
            </a:r>
            <a:r>
              <a:rPr lang="en-US" altLang="ja-JP" dirty="0" smtClean="0"/>
              <a:t>-</a:t>
            </a:r>
            <a:r>
              <a:rPr lang="ja-JP" altLang="en-US" dirty="0" smtClean="0"/>
              <a:t>ドレイン間の電流が制御される</a:t>
            </a:r>
            <a:endParaRPr lang="en-US" altLang="ja-JP" dirty="0" smtClean="0"/>
          </a:p>
          <a:p>
            <a:r>
              <a:rPr lang="ja-JP" altLang="en-US" dirty="0" smtClean="0"/>
              <a:t>集積回路</a:t>
            </a:r>
            <a:r>
              <a:rPr lang="en-US" altLang="ja-JP" dirty="0" smtClean="0"/>
              <a:t>(LSI)</a:t>
            </a:r>
            <a:r>
              <a:rPr lang="ja-JP" altLang="en-US" dirty="0" smtClean="0"/>
              <a:t>の中でトランジスタや</a:t>
            </a:r>
            <a:r>
              <a:rPr lang="en-US" altLang="ja-JP" dirty="0" smtClean="0"/>
              <a:t>CMOS (Complementary MOS)</a:t>
            </a:r>
            <a:r>
              <a:rPr lang="ja-JP" altLang="en-US" dirty="0" smtClean="0"/>
              <a:t>として身の回りで幅広く応用されている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61" y="3547117"/>
            <a:ext cx="3760709" cy="263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http://upload.wikimedia.org/wikipedia/commons/thumb/7/79/Lateral_mosfet.svg/2000px-Lateral_mosfet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2" y="3547117"/>
            <a:ext cx="4250686" cy="25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83949" y="6088659"/>
            <a:ext cx="276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 are from Wikipedia.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Depleted P-channel Field Effect Transistor</a:t>
            </a:r>
            <a:br>
              <a:rPr lang="en-US" dirty="0" smtClean="0"/>
            </a:br>
            <a:r>
              <a:rPr lang="en-US" dirty="0" smtClean="0"/>
              <a:t>(DEPFET)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5835" y="1458410"/>
                <a:ext cx="4481264" cy="4861708"/>
              </a:xfrm>
            </p:spPr>
            <p:txBody>
              <a:bodyPr/>
              <a:lstStyle/>
              <a:p>
                <a:r>
                  <a:rPr lang="en-US" altLang="ja-JP" dirty="0" smtClean="0"/>
                  <a:t>Depleted = </a:t>
                </a:r>
                <a:r>
                  <a:rPr lang="ja-JP" altLang="en-US" dirty="0" smtClean="0"/>
                  <a:t>空乏化</a:t>
                </a:r>
                <a:r>
                  <a:rPr lang="ja-JP" altLang="en-US" dirty="0"/>
                  <a:t>され</a:t>
                </a:r>
                <a:r>
                  <a:rPr lang="ja-JP" altLang="en-US" dirty="0" smtClean="0"/>
                  <a:t>た</a:t>
                </a:r>
                <a:endParaRPr lang="en-US" altLang="ja-JP" dirty="0" smtClean="0"/>
              </a:p>
              <a:p>
                <a:pPr lvl="1"/>
                <a:r>
                  <a:rPr lang="en-US" altLang="ja-JP" dirty="0" smtClean="0"/>
                  <a:t>DEPFET = </a:t>
                </a:r>
                <a:r>
                  <a:rPr lang="ja-JP" altLang="en-US" dirty="0" smtClean="0"/>
                  <a:t>空乏化した</a:t>
                </a:r>
                <a:r>
                  <a:rPr lang="en-US" altLang="ja-JP" dirty="0" smtClean="0"/>
                  <a:t>P</a:t>
                </a:r>
                <a:r>
                  <a:rPr lang="ja-JP" altLang="en-US" dirty="0" smtClean="0"/>
                  <a:t>型</a:t>
                </a:r>
                <a:r>
                  <a:rPr lang="en-US" altLang="ja-JP" dirty="0" smtClean="0"/>
                  <a:t>MOSFET</a:t>
                </a:r>
              </a:p>
              <a:p>
                <a:r>
                  <a:rPr lang="ja-JP" altLang="en-US" dirty="0" smtClean="0"/>
                  <a:t>荷電粒子により生成した電子が内部ゲートの電位を変化</a:t>
                </a:r>
                <a:endParaRPr lang="en-US" altLang="ja-JP" dirty="0" smtClean="0"/>
              </a:p>
              <a:p>
                <a:pPr lvl="1"/>
                <a:r>
                  <a:rPr lang="en-US" altLang="ja-JP" dirty="0" smtClean="0"/>
                  <a:t>n</a:t>
                </a:r>
                <a:r>
                  <a:rPr lang="ja-JP" altLang="en-US" dirty="0" smtClean="0"/>
                  <a:t>型ドープによるポテンシャル極小領域に電子を捕獲</a:t>
                </a:r>
                <a:endParaRPr lang="en-US" altLang="ja-JP" dirty="0" smtClean="0"/>
              </a:p>
              <a:p>
                <a:r>
                  <a:rPr lang="en-US" dirty="0" smtClean="0">
                    <a:sym typeface="Wingdings" panose="05000000000000000000" pitchFamily="2" charset="2"/>
                  </a:rPr>
                  <a:t> </a:t>
                </a:r>
                <a:r>
                  <a:rPr lang="ja-JP" altLang="en-US" dirty="0" smtClean="0">
                    <a:sym typeface="Wingdings" panose="05000000000000000000" pitchFamily="2" charset="2"/>
                  </a:rPr>
                  <a:t>ソース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-</a:t>
                </a:r>
                <a:r>
                  <a:rPr lang="ja-JP" altLang="en-US" dirty="0" smtClean="0">
                    <a:sym typeface="Wingdings" panose="05000000000000000000" pitchFamily="2" charset="2"/>
                  </a:rPr>
                  <a:t>ドレイン間の電流が変化</a:t>
                </a:r>
                <a:endParaRPr lang="en-US" altLang="ja-JP" dirty="0" smtClean="0">
                  <a:sym typeface="Wingdings" panose="05000000000000000000" pitchFamily="2" charset="2"/>
                </a:endParaRPr>
              </a:p>
              <a:p>
                <a:pPr lvl="1"/>
                <a:r>
                  <a:rPr lang="ja-JP" altLang="en-US" dirty="0"/>
                  <a:t>増幅</a:t>
                </a:r>
                <a:r>
                  <a:rPr lang="ja-JP" altLang="en-US" dirty="0" smtClean="0"/>
                  <a:t>量 </a:t>
                </a:r>
                <a:r>
                  <a:rPr lang="en-US" dirty="0" smtClean="0"/>
                  <a:t>~ 500 </a:t>
                </a:r>
                <a:r>
                  <a:rPr lang="en-US" dirty="0" err="1" smtClean="0"/>
                  <a:t>pA</a:t>
                </a:r>
                <a:r>
                  <a:rPr lang="en-US" dirty="0" smtClean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ja-JP" altLang="en-US" dirty="0"/>
                  <a:t>蓄</a:t>
                </a:r>
                <a:r>
                  <a:rPr lang="ja-JP" altLang="en-US" dirty="0" smtClean="0"/>
                  <a:t>積電荷は定期的にクリアされる</a:t>
                </a:r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835" y="1458410"/>
                <a:ext cx="4481264" cy="4861708"/>
              </a:xfrm>
              <a:blipFill rotWithShape="1">
                <a:blip r:embed="rId2"/>
                <a:stretch>
                  <a:fillRect t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pic>
        <p:nvPicPr>
          <p:cNvPr id="44034" name="Picture 2" descr="http://twiki.hll.mpg.de/pub/DEPFET/DepfetPrinciple/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812" y="4853899"/>
            <a:ext cx="4096887" cy="12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73" y="1147676"/>
            <a:ext cx="4304553" cy="355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76292" y="1458411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</a:t>
            </a:r>
            <a:r>
              <a:rPr lang="ja-JP" altLang="en-US" dirty="0" smtClean="0"/>
              <a:t>型</a:t>
            </a:r>
            <a:r>
              <a:rPr lang="en-US" altLang="ja-JP" dirty="0" smtClean="0"/>
              <a:t>MOSFET</a:t>
            </a:r>
            <a:r>
              <a:rPr lang="ja-JP" altLang="en-US" dirty="0" smtClean="0"/>
              <a:t>構造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782149" y="1827743"/>
            <a:ext cx="75867" cy="8482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7" idx="2"/>
          </p:cNvCxnSpPr>
          <p:nvPr/>
        </p:nvCxnSpPr>
        <p:spPr>
          <a:xfrm flipH="1">
            <a:off x="6580262" y="2135520"/>
            <a:ext cx="905730" cy="2402297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>
            <a:off x="7193074" y="3240740"/>
            <a:ext cx="295835" cy="8471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891071" y="3264493"/>
            <a:ext cx="0" cy="3998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92704" y="3692950"/>
            <a:ext cx="0" cy="3949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88909" y="34796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完</a:t>
            </a:r>
            <a:r>
              <a:rPr lang="ja-JP" altLang="en-US" dirty="0" smtClean="0"/>
              <a:t>全空乏層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809886" y="3397979"/>
            <a:ext cx="162370" cy="1582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11374" y="3323208"/>
                <a:ext cx="3593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374" y="3323208"/>
                <a:ext cx="359393" cy="3077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6809885" y="3767721"/>
            <a:ext cx="162370" cy="1582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20714" y="3695099"/>
                <a:ext cx="3593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714" y="3695099"/>
                <a:ext cx="359394" cy="3077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7034586" y="182774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荷電粒子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166119" y="3537364"/>
            <a:ext cx="12875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50" dirty="0" smtClean="0"/>
              <a:t>電子</a:t>
            </a:r>
            <a:r>
              <a:rPr lang="en-US" altLang="ja-JP" sz="1050" dirty="0" smtClean="0"/>
              <a:t>-</a:t>
            </a:r>
            <a:r>
              <a:rPr lang="ja-JP" altLang="en-US" sz="1050" dirty="0" smtClean="0"/>
              <a:t>ホール対生成</a:t>
            </a:r>
            <a:endParaRPr lang="en-US" sz="1050" dirty="0"/>
          </a:p>
        </p:txBody>
      </p:sp>
      <p:cxnSp>
        <p:nvCxnSpPr>
          <p:cNvPr id="31" name="Straight Arrow Connector 30"/>
          <p:cNvCxnSpPr>
            <a:stCxn id="44036" idx="1"/>
          </p:cNvCxnSpPr>
          <p:nvPr/>
        </p:nvCxnSpPr>
        <p:spPr>
          <a:xfrm flipH="1">
            <a:off x="6972256" y="2917575"/>
            <a:ext cx="1140692" cy="1615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6" name="TextBox 44035"/>
          <p:cNvSpPr txBox="1"/>
          <p:nvPr/>
        </p:nvSpPr>
        <p:spPr>
          <a:xfrm>
            <a:off x="8112948" y="259440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生成電子を</a:t>
            </a:r>
            <a:endParaRPr lang="en-US" altLang="ja-JP" sz="1200" dirty="0" smtClean="0"/>
          </a:p>
          <a:p>
            <a:r>
              <a:rPr lang="ja-JP" altLang="en-US" sz="1200" dirty="0" smtClean="0"/>
              <a:t>内部ゲートに</a:t>
            </a:r>
            <a:endParaRPr lang="en-US" altLang="ja-JP" sz="1200" dirty="0" smtClean="0"/>
          </a:p>
          <a:p>
            <a:r>
              <a:rPr lang="ja-JP" altLang="en-US" sz="1200" dirty="0"/>
              <a:t>蓄積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07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33559" y="54774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/>
              <a:t>17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 t="54040" r="5801" b="2515"/>
          <a:stretch/>
        </p:blipFill>
        <p:spPr bwMode="auto">
          <a:xfrm>
            <a:off x="1938441" y="1342669"/>
            <a:ext cx="5739271" cy="391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35388" y="3622876"/>
            <a:ext cx="3742324" cy="1608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cap="none" dirty="0" smtClean="0"/>
              <a:t>DEPFET </a:t>
            </a:r>
            <a:r>
              <a:rPr lang="ja-JP" altLang="en-US" cap="none" dirty="0" smtClean="0"/>
              <a:t>ピクセル検出器</a:t>
            </a:r>
            <a:r>
              <a:rPr lang="en-US" altLang="ja-JP" cap="none" dirty="0" smtClean="0"/>
              <a:t/>
            </a:r>
            <a:br>
              <a:rPr lang="en-US" altLang="ja-JP" cap="none" dirty="0" smtClean="0"/>
            </a:br>
            <a:r>
              <a:rPr lang="en-US" altLang="ja-JP" cap="none" dirty="0" smtClean="0"/>
              <a:t>Pixel Detector (PXD)</a:t>
            </a:r>
            <a:endParaRPr lang="en-US" cap="non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02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PXD </a:t>
            </a:r>
            <a:r>
              <a:rPr lang="ja-JP" altLang="en-US" dirty="0" smtClean="0"/>
              <a:t>センサーの構成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9955"/>
            <a:ext cx="7836061" cy="445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07" y="1331854"/>
            <a:ext cx="2692109" cy="191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06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14" y="1666754"/>
            <a:ext cx="4176767" cy="4643559"/>
          </a:xfrm>
        </p:spPr>
        <p:txBody>
          <a:bodyPr/>
          <a:lstStyle/>
          <a:p>
            <a:r>
              <a:rPr lang="ja-JP" altLang="en-US" dirty="0" smtClean="0"/>
              <a:t>ピクセル型に配置された</a:t>
            </a:r>
            <a:r>
              <a:rPr lang="en-US" dirty="0" smtClean="0"/>
              <a:t>DEPFET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２</a:t>
            </a:r>
            <a:r>
              <a:rPr lang="ja-JP" altLang="en-US" dirty="0"/>
              <a:t>次</a:t>
            </a:r>
            <a:r>
              <a:rPr lang="ja-JP" altLang="en-US" dirty="0" smtClean="0"/>
              <a:t>元に配線されたドレイン線とゲート</a:t>
            </a:r>
            <a:r>
              <a:rPr lang="en-US" altLang="ja-JP" dirty="0" smtClean="0"/>
              <a:t>/</a:t>
            </a:r>
            <a:r>
              <a:rPr lang="ja-JP" altLang="en-US" dirty="0" smtClean="0"/>
              <a:t>クリア線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読み出し列のみ電力消費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他列は有感状態を維持</a:t>
            </a:r>
            <a:endParaRPr lang="en-US" altLang="ja-JP" dirty="0" smtClean="0"/>
          </a:p>
          <a:p>
            <a:pPr lvl="1"/>
            <a:endParaRPr lang="en-US" dirty="0" smtClean="0"/>
          </a:p>
          <a:p>
            <a:r>
              <a:rPr lang="ja-JP" altLang="en-US" dirty="0" smtClean="0"/>
              <a:t>複数の異なる</a:t>
            </a:r>
            <a:r>
              <a:rPr lang="en-US" altLang="ja-JP" dirty="0" smtClean="0"/>
              <a:t>ASIC</a:t>
            </a:r>
            <a:r>
              <a:rPr lang="ja-JP" altLang="en-US" dirty="0" smtClean="0"/>
              <a:t>が必要</a:t>
            </a:r>
            <a:endParaRPr lang="en-US" altLang="ja-JP" dirty="0" smtClean="0"/>
          </a:p>
          <a:p>
            <a:pPr lvl="1"/>
            <a:r>
              <a:rPr lang="en-US" dirty="0" smtClean="0"/>
              <a:t>Switcher, DCD, DHH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82" y="2893669"/>
            <a:ext cx="3512713" cy="36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6528857" y="544010"/>
            <a:ext cx="2360499" cy="2696424"/>
          </a:xfrm>
          <a:prstGeom prst="wedgeRectCallout">
            <a:avLst>
              <a:gd name="adj1" fmla="val -81259"/>
              <a:gd name="adj2" fmla="val 70936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55" y="884900"/>
            <a:ext cx="2279476" cy="233238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71171" y="537661"/>
            <a:ext cx="129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DEPFET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75"/>
            <a:ext cx="6528857" cy="574675"/>
          </a:xfrm>
        </p:spPr>
        <p:txBody>
          <a:bodyPr/>
          <a:lstStyle/>
          <a:p>
            <a:r>
              <a:rPr lang="en-US" dirty="0" smtClean="0"/>
              <a:t>DEPFET</a:t>
            </a:r>
            <a:r>
              <a:rPr lang="ja-JP" altLang="en-US" dirty="0" smtClean="0"/>
              <a:t>ピクセルの読み出し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0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Belle II </a:t>
            </a:r>
            <a:r>
              <a:rPr lang="ja-JP" altLang="en-US" dirty="0" smtClean="0"/>
              <a:t>バーテックス（崩壊点）</a:t>
            </a:r>
            <a:r>
              <a:rPr kumimoji="1" lang="ja-JP" altLang="en-US" dirty="0" smtClean="0"/>
              <a:t>検出器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3" y="1092957"/>
            <a:ext cx="7885610" cy="531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7203" y="1276811"/>
            <a:ext cx="2354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Belle II </a:t>
            </a:r>
            <a:r>
              <a:rPr kumimoji="1" lang="ja-JP" altLang="en-US" sz="2800" b="1" dirty="0" smtClean="0"/>
              <a:t>検出器</a:t>
            </a:r>
            <a:endParaRPr kumimoji="1" lang="ja-JP" altLang="en-US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922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PXD </a:t>
            </a:r>
            <a:r>
              <a:rPr lang="ja-JP" altLang="en-US" dirty="0" smtClean="0"/>
              <a:t>の レイアウト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 t="54040" r="5801" b="2515"/>
          <a:stretch/>
        </p:blipFill>
        <p:spPr bwMode="auto">
          <a:xfrm>
            <a:off x="5246876" y="3916285"/>
            <a:ext cx="3744740" cy="255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72491" y="5386269"/>
            <a:ext cx="2448070" cy="1068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9" b="37292"/>
          <a:stretch/>
        </p:blipFill>
        <p:spPr bwMode="auto">
          <a:xfrm>
            <a:off x="856525" y="1360248"/>
            <a:ext cx="7500416" cy="257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6801" y="3930540"/>
                <a:ext cx="4947878" cy="253838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ja-JP" altLang="en-US" dirty="0" smtClean="0"/>
                  <a:t>４０個のセンサーと</a:t>
                </a:r>
                <a:r>
                  <a:rPr lang="en-US" altLang="ja-JP" dirty="0" smtClean="0"/>
                  <a:t>560</a:t>
                </a:r>
                <a:r>
                  <a:rPr lang="ja-JP" altLang="en-US" dirty="0" smtClean="0"/>
                  <a:t>個の</a:t>
                </a:r>
                <a:r>
                  <a:rPr lang="en-US" altLang="ja-JP" dirty="0" smtClean="0"/>
                  <a:t>ASIC</a:t>
                </a:r>
                <a:r>
                  <a:rPr lang="ja-JP" altLang="en-US" dirty="0" smtClean="0"/>
                  <a:t>を搭載</a:t>
                </a:r>
                <a:endParaRPr lang="en-US" dirty="0" smtClean="0"/>
              </a:p>
              <a:p>
                <a:r>
                  <a:rPr lang="ja-JP" altLang="en-US" dirty="0" smtClean="0"/>
                  <a:t>センサーそれぞれから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/>
                      </a:rPr>
                      <m:t>𝟒</m:t>
                    </m:r>
                    <m:r>
                      <a:rPr lang="en-US" altLang="ja-JP" b="1" i="1" smtClean="0">
                        <a:latin typeface="Cambria Math"/>
                      </a:rPr>
                      <m:t>×</m:t>
                    </m:r>
                    <m:r>
                      <a:rPr lang="en-US" altLang="ja-JP" b="1" i="1" smtClean="0">
                        <a:latin typeface="Cambria Math"/>
                      </a:rPr>
                      <m:t>𝟏</m:t>
                    </m:r>
                    <m:r>
                      <a:rPr lang="en-US" altLang="ja-JP" b="1" i="1" smtClean="0">
                        <a:latin typeface="Cambria Math"/>
                      </a:rPr>
                      <m:t>.</m:t>
                    </m:r>
                    <m:r>
                      <a:rPr lang="en-US" altLang="ja-JP" b="1" i="1" smtClean="0">
                        <a:latin typeface="Cambria Math"/>
                      </a:rPr>
                      <m:t>𝟔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Gbps</a:t>
                </a:r>
                <a:r>
                  <a:rPr lang="en-US" dirty="0" smtClean="0"/>
                  <a:t> </a:t>
                </a:r>
                <a:r>
                  <a:rPr lang="ja-JP" altLang="en-US" dirty="0" smtClean="0"/>
                  <a:t>のデータ（</a:t>
                </a:r>
                <a:r>
                  <a:rPr lang="en-US" altLang="ja-JP" dirty="0" smtClean="0"/>
                  <a:t>Zero-Suppression</a:t>
                </a:r>
                <a:r>
                  <a:rPr lang="ja-JP" altLang="en-US" dirty="0" smtClean="0"/>
                  <a:t>後）</a:t>
                </a:r>
                <a:endParaRPr lang="en-US" dirty="0" smtClean="0"/>
              </a:p>
              <a:p>
                <a:pPr lvl="1"/>
                <a:r>
                  <a:rPr lang="ja-JP" altLang="en-US" dirty="0"/>
                  <a:t>合</a:t>
                </a:r>
                <a:r>
                  <a:rPr lang="ja-JP" altLang="en-US" dirty="0" smtClean="0"/>
                  <a:t>計 </a:t>
                </a:r>
                <a:r>
                  <a:rPr lang="en-US" dirty="0" smtClean="0"/>
                  <a:t>256 </a:t>
                </a:r>
                <a:r>
                  <a:rPr lang="en-US" dirty="0" err="1" smtClean="0"/>
                  <a:t>Gbps</a:t>
                </a:r>
                <a:endParaRPr lang="en-US" dirty="0" smtClean="0"/>
              </a:p>
              <a:p>
                <a:pPr lvl="1"/>
                <a:r>
                  <a:rPr lang="en-US" altLang="ja-JP" dirty="0" smtClean="0"/>
                  <a:t>Belle II DAQ</a:t>
                </a:r>
                <a:r>
                  <a:rPr lang="ja-JP" altLang="en-US" dirty="0" smtClean="0"/>
                  <a:t>では処理できないデータ量</a:t>
                </a:r>
                <a:endParaRPr lang="en-US" dirty="0" smtClean="0"/>
              </a:p>
              <a:p>
                <a:r>
                  <a:rPr lang="en-US" altLang="ja-JP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DAQ</a:t>
                </a:r>
                <a:r>
                  <a:rPr lang="ja-JP" altLang="en-US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は、</a:t>
                </a:r>
                <a:r>
                  <a:rPr lang="en-US" altLang="ja-JP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(1)</a:t>
                </a:r>
                <a:r>
                  <a:rPr lang="ja-JP" altLang="en-US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独自</a:t>
                </a:r>
                <a:r>
                  <a:rPr lang="ja-JP" altLang="en-US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の読み出しシステム、</a:t>
                </a:r>
                <a:r>
                  <a:rPr lang="en-US" altLang="ja-JP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(2)</a:t>
                </a:r>
                <a:r>
                  <a:rPr lang="ja-JP" altLang="en-US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さら</a:t>
                </a:r>
                <a:r>
                  <a:rPr lang="ja-JP" altLang="en-US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なる</a:t>
                </a:r>
                <a:r>
                  <a:rPr lang="ja-JP" altLang="en-US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データ量削減　が必須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801" y="3930540"/>
                <a:ext cx="4947878" cy="2538387"/>
              </a:xfrm>
              <a:blipFill rotWithShape="1">
                <a:blip r:embed="rId4"/>
                <a:stretch>
                  <a:fillRect t="-5048" r="-1970" b="-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3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 </a:t>
            </a:r>
            <a:r>
              <a:rPr lang="ja-JP" altLang="en-US" dirty="0" smtClean="0"/>
              <a:t>で 予想されるバックグラウンド量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/>
          <a:stretch/>
        </p:blipFill>
        <p:spPr bwMode="auto">
          <a:xfrm>
            <a:off x="474561" y="1255390"/>
            <a:ext cx="8305769" cy="522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5423" y="1412875"/>
            <a:ext cx="4467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/>
              <a:t>バックグラウンドによる予想ヒット占有率</a:t>
            </a:r>
            <a:endParaRPr lang="en-US" sz="2000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672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 DAQ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 b="2616"/>
          <a:stretch/>
        </p:blipFill>
        <p:spPr bwMode="auto">
          <a:xfrm>
            <a:off x="-1" y="1215342"/>
            <a:ext cx="8808335" cy="524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1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 DAQ: Zero Suppression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 b="2616"/>
          <a:stretch/>
        </p:blipFill>
        <p:spPr bwMode="auto">
          <a:xfrm>
            <a:off x="0" y="1215341"/>
            <a:ext cx="8824367" cy="525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>
            <a:off x="6273478" y="2992055"/>
            <a:ext cx="341469" cy="613458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97114" y="2992055"/>
            <a:ext cx="2394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zero-suppression</a:t>
            </a:r>
            <a:r>
              <a:rPr lang="ja-JP" altLang="en-US" dirty="0" smtClean="0"/>
              <a:t>による</a:t>
            </a:r>
            <a:endParaRPr lang="en-US" altLang="ja-JP" dirty="0" smtClean="0"/>
          </a:p>
          <a:p>
            <a:r>
              <a:rPr lang="ja-JP" altLang="en-US" dirty="0"/>
              <a:t>デー</a:t>
            </a:r>
            <a:r>
              <a:rPr lang="ja-JP" altLang="en-US" dirty="0" smtClean="0"/>
              <a:t>タ量削減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974694" y="3483980"/>
            <a:ext cx="2453833" cy="1064871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97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Handling Processor (DHP)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b="3967"/>
          <a:stretch/>
        </p:blipFill>
        <p:spPr bwMode="auto">
          <a:xfrm>
            <a:off x="428260" y="1319514"/>
            <a:ext cx="8369409" cy="518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60" y="1412875"/>
            <a:ext cx="5173887" cy="402722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コモンモードノイズとペデスタルの較正</a:t>
            </a:r>
            <a:endParaRPr lang="en-US" altLang="ja-JP" dirty="0" smtClean="0"/>
          </a:p>
          <a:p>
            <a:r>
              <a:rPr lang="en-US" dirty="0" smtClean="0"/>
              <a:t>Zero-Suppression</a:t>
            </a:r>
            <a:r>
              <a:rPr lang="ja-JP" altLang="en-US" dirty="0" smtClean="0"/>
              <a:t>による初段のデータ量削減</a:t>
            </a:r>
            <a:endParaRPr lang="en-US" altLang="ja-JP" dirty="0" smtClean="0"/>
          </a:p>
          <a:p>
            <a:r>
              <a:rPr lang="en-US" dirty="0" smtClean="0"/>
              <a:t>2.6% </a:t>
            </a:r>
            <a:r>
              <a:rPr lang="ja-JP" altLang="en-US" dirty="0" smtClean="0"/>
              <a:t>ヒット占有率までを許容するデータ処理</a:t>
            </a:r>
            <a:endParaRPr lang="en-US" altLang="ja-JP" dirty="0" smtClean="0"/>
          </a:p>
          <a:p>
            <a:r>
              <a:rPr lang="en-US" dirty="0" smtClean="0"/>
              <a:t>Switcher</a:t>
            </a:r>
            <a:r>
              <a:rPr lang="ja-JP" altLang="en-US" dirty="0" smtClean="0"/>
              <a:t>と</a:t>
            </a:r>
            <a:r>
              <a:rPr lang="en-US" altLang="ja-JP" dirty="0" smtClean="0"/>
              <a:t>DCD</a:t>
            </a:r>
            <a:r>
              <a:rPr lang="ja-JP" altLang="en-US" dirty="0" smtClean="0"/>
              <a:t>を制御</a:t>
            </a:r>
            <a:endParaRPr lang="en-US" altLang="ja-JP" dirty="0" smtClean="0"/>
          </a:p>
          <a:p>
            <a:r>
              <a:rPr lang="ja-JP" altLang="en-US" dirty="0" smtClean="0"/>
              <a:t>高速シリアルデータ送信</a:t>
            </a:r>
            <a:r>
              <a:rPr lang="en-US" altLang="ja-JP" dirty="0" smtClean="0"/>
              <a:t>(8b/10b)</a:t>
            </a:r>
          </a:p>
          <a:p>
            <a:pPr lvl="1"/>
            <a:r>
              <a:rPr lang="en-US" altLang="ja-JP" dirty="0" smtClean="0"/>
              <a:t>1.6 </a:t>
            </a:r>
            <a:r>
              <a:rPr lang="en-US" altLang="ja-JP" dirty="0" err="1" smtClean="0"/>
              <a:t>Gbps</a:t>
            </a:r>
            <a:endParaRPr lang="en-US" altLang="ja-JP" dirty="0" smtClean="0"/>
          </a:p>
          <a:p>
            <a:pPr lvl="1"/>
            <a:r>
              <a:rPr lang="en-US" dirty="0" smtClean="0"/>
              <a:t>50 cm </a:t>
            </a:r>
            <a:r>
              <a:rPr lang="ja-JP" altLang="en-US" dirty="0"/>
              <a:t>カプト</a:t>
            </a:r>
            <a:r>
              <a:rPr lang="ja-JP" altLang="en-US" dirty="0" smtClean="0"/>
              <a:t>ンフレキ </a:t>
            </a:r>
            <a:r>
              <a:rPr lang="en-US" altLang="ja-JP" dirty="0" smtClean="0"/>
              <a:t>+ 15m </a:t>
            </a:r>
            <a:r>
              <a:rPr lang="en-US" altLang="ja-JP" dirty="0" err="1" smtClean="0"/>
              <a:t>InfiniBand</a:t>
            </a:r>
            <a:r>
              <a:rPr lang="ja-JP" altLang="en-US" dirty="0"/>
              <a:t>ケーブル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7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 DAQ: Data Handling Hybrid (DHH)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 b="2617"/>
          <a:stretch/>
        </p:blipFill>
        <p:spPr bwMode="auto">
          <a:xfrm>
            <a:off x="0" y="1203768"/>
            <a:ext cx="8785186" cy="524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159888" y="1238493"/>
            <a:ext cx="11575" cy="526234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77404" y="1238492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1"/>
                </a:solidFill>
              </a:rPr>
              <a:t>Belle II </a:t>
            </a:r>
            <a:r>
              <a:rPr lang="ja-JP" altLang="en-US" b="1" dirty="0" smtClean="0">
                <a:solidFill>
                  <a:schemeClr val="accent1"/>
                </a:solidFill>
              </a:rPr>
              <a:t>検出器</a:t>
            </a:r>
            <a:endParaRPr lang="en-US" altLang="ja-JP" b="1" dirty="0" smtClean="0">
              <a:solidFill>
                <a:schemeClr val="accent1"/>
              </a:solidFill>
            </a:endParaRPr>
          </a:p>
          <a:p>
            <a:pPr algn="r"/>
            <a:r>
              <a:rPr lang="ja-JP" altLang="en-US" b="1" dirty="0" smtClean="0">
                <a:solidFill>
                  <a:schemeClr val="accent1"/>
                </a:solidFill>
              </a:rPr>
              <a:t>内部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9888" y="1238493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Belle II </a:t>
            </a:r>
            <a:r>
              <a:rPr lang="ja-JP" altLang="en-US" b="1" dirty="0" smtClean="0">
                <a:solidFill>
                  <a:schemeClr val="accent1"/>
                </a:solidFill>
              </a:rPr>
              <a:t>検出器</a:t>
            </a:r>
            <a:endParaRPr lang="en-US" altLang="ja-JP" b="1" dirty="0" smtClean="0">
              <a:solidFill>
                <a:schemeClr val="accent1"/>
              </a:solidFill>
            </a:endParaRPr>
          </a:p>
          <a:p>
            <a:r>
              <a:rPr lang="ja-JP" altLang="en-US" b="1" dirty="0" smtClean="0">
                <a:solidFill>
                  <a:schemeClr val="accent1"/>
                </a:solidFill>
              </a:rPr>
              <a:t>外部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99727" y="1770927"/>
            <a:ext cx="3148314" cy="4444677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807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Handling Hybrid (DHH)</a:t>
            </a:r>
            <a:r>
              <a:rPr lang="ja-JP" altLang="en-US" dirty="0"/>
              <a:t> システム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5" b="6666"/>
          <a:stretch/>
        </p:blipFill>
        <p:spPr bwMode="auto">
          <a:xfrm>
            <a:off x="-1" y="1273215"/>
            <a:ext cx="9171609" cy="512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76457" y="3953191"/>
            <a:ext cx="1384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DHH card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43" y="1412875"/>
            <a:ext cx="5347504" cy="489743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ATCA</a:t>
            </a:r>
            <a:r>
              <a:rPr lang="ja-JP" altLang="en-US" dirty="0"/>
              <a:t>カードの</a:t>
            </a:r>
            <a:r>
              <a:rPr lang="en-US" altLang="ja-JP" dirty="0" err="1"/>
              <a:t>Virtex</a:t>
            </a:r>
            <a:r>
              <a:rPr lang="en-US" altLang="ja-JP" dirty="0"/>
              <a:t> 6 </a:t>
            </a:r>
            <a:r>
              <a:rPr lang="en-US" altLang="ja-JP" dirty="0" smtClean="0"/>
              <a:t>FPGA</a:t>
            </a:r>
            <a:r>
              <a:rPr lang="ja-JP" altLang="en-US" dirty="0" smtClean="0"/>
              <a:t>によるデ</a:t>
            </a:r>
            <a:r>
              <a:rPr lang="ja-JP" altLang="en-US" dirty="0"/>
              <a:t>ータ処理</a:t>
            </a:r>
            <a:endParaRPr lang="en-US" dirty="0" smtClean="0"/>
          </a:p>
          <a:p>
            <a:r>
              <a:rPr lang="en-US" dirty="0" smtClean="0"/>
              <a:t>DHH Controller (DHHC)</a:t>
            </a:r>
            <a:r>
              <a:rPr lang="ja-JP" altLang="en-US" dirty="0" smtClean="0"/>
              <a:t>は５台の</a:t>
            </a:r>
            <a:r>
              <a:rPr lang="en-US" altLang="ja-JP" dirty="0" smtClean="0"/>
              <a:t>DHH</a:t>
            </a:r>
            <a:r>
              <a:rPr lang="ja-JP" altLang="en-US" dirty="0" smtClean="0"/>
              <a:t>と通信し、データ収集・制御を行う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バックプレーンでの</a:t>
            </a:r>
            <a:r>
              <a:rPr lang="en-US" altLang="ja-JP" dirty="0" smtClean="0"/>
              <a:t>6.25 </a:t>
            </a:r>
            <a:r>
              <a:rPr lang="en-US" altLang="ja-JP" dirty="0" err="1" smtClean="0"/>
              <a:t>Gbps</a:t>
            </a:r>
            <a:r>
              <a:rPr lang="ja-JP" altLang="en-US" dirty="0" smtClean="0"/>
              <a:t>の通信</a:t>
            </a:r>
            <a:endParaRPr lang="en-US" altLang="ja-JP" dirty="0" smtClean="0"/>
          </a:p>
          <a:p>
            <a:r>
              <a:rPr lang="en-US" altLang="ja-JP" dirty="0" smtClean="0"/>
              <a:t>DHHC</a:t>
            </a:r>
            <a:r>
              <a:rPr lang="ja-JP" altLang="en-US" dirty="0" smtClean="0"/>
              <a:t>での負荷</a:t>
            </a:r>
            <a:r>
              <a:rPr lang="ja-JP" altLang="en-US" dirty="0"/>
              <a:t>の</a:t>
            </a:r>
            <a:r>
              <a:rPr lang="ja-JP" altLang="en-US" dirty="0" smtClean="0"/>
              <a:t>分散</a:t>
            </a:r>
            <a:endParaRPr lang="en-US" altLang="ja-JP" dirty="0" smtClean="0"/>
          </a:p>
          <a:p>
            <a:pPr lvl="1"/>
            <a:r>
              <a:rPr lang="en-US" dirty="0" smtClean="0"/>
              <a:t>Layer1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2 DHH</a:t>
            </a:r>
            <a:endParaRPr lang="en-US" dirty="0" smtClean="0"/>
          </a:p>
          <a:p>
            <a:pPr lvl="1"/>
            <a:r>
              <a:rPr lang="en-US" dirty="0" smtClean="0"/>
              <a:t>Layer2</a:t>
            </a:r>
            <a:r>
              <a:rPr lang="ja-JP" altLang="en-US" dirty="0" smtClean="0"/>
              <a:t>から</a:t>
            </a:r>
            <a:r>
              <a:rPr lang="en-US" dirty="0" smtClean="0"/>
              <a:t>3 DHH </a:t>
            </a:r>
          </a:p>
          <a:p>
            <a:pPr lvl="1"/>
            <a:r>
              <a:rPr lang="ja-JP" altLang="en-US" dirty="0" smtClean="0"/>
              <a:t>互いに逆のアクセプタンスを取る</a:t>
            </a:r>
            <a:endParaRPr lang="en-US" altLang="ja-JP" dirty="0" smtClean="0"/>
          </a:p>
          <a:p>
            <a:r>
              <a:rPr lang="en-US" dirty="0" smtClean="0"/>
              <a:t>DHH</a:t>
            </a:r>
            <a:r>
              <a:rPr lang="ja-JP" altLang="en-US" dirty="0" smtClean="0"/>
              <a:t>システムの役割</a:t>
            </a:r>
            <a:endParaRPr lang="en-US" altLang="ja-JP" dirty="0" smtClean="0"/>
          </a:p>
          <a:p>
            <a:pPr lvl="1"/>
            <a:r>
              <a:rPr lang="ja-JP" altLang="en-US" dirty="0"/>
              <a:t>クロッ</a:t>
            </a:r>
            <a:r>
              <a:rPr lang="ja-JP" altLang="en-US" dirty="0" smtClean="0"/>
              <a:t>ク・トリガーおよび制御信号の</a:t>
            </a:r>
            <a:r>
              <a:rPr lang="en-US" altLang="ja-JP" dirty="0" smtClean="0"/>
              <a:t>DHP</a:t>
            </a:r>
            <a:r>
              <a:rPr lang="ja-JP" altLang="en-US" dirty="0" smtClean="0"/>
              <a:t>への分散</a:t>
            </a:r>
            <a:endParaRPr lang="en-US" altLang="ja-JP" dirty="0" smtClean="0"/>
          </a:p>
          <a:p>
            <a:pPr lvl="1"/>
            <a:r>
              <a:rPr lang="en-US" dirty="0" smtClean="0"/>
              <a:t>PXD</a:t>
            </a:r>
            <a:r>
              <a:rPr lang="ja-JP" altLang="en-US" dirty="0" smtClean="0"/>
              <a:t>データのクラスタリング</a:t>
            </a:r>
            <a:endParaRPr lang="en-US" altLang="ja-JP" dirty="0" smtClean="0"/>
          </a:p>
          <a:p>
            <a:pPr lvl="1"/>
            <a:r>
              <a:rPr lang="en-US" dirty="0" smtClean="0"/>
              <a:t>ONSEN</a:t>
            </a:r>
            <a:r>
              <a:rPr lang="ja-JP" altLang="en-US" dirty="0" smtClean="0"/>
              <a:t>へのデータ送信（光信号）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3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 DAQ: Online Selector Node (ONSEN)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3" b="2617"/>
          <a:stretch/>
        </p:blipFill>
        <p:spPr bwMode="auto">
          <a:xfrm>
            <a:off x="0" y="1192192"/>
            <a:ext cx="8785186" cy="525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991109" y="2291786"/>
            <a:ext cx="1388962" cy="334508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2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cap="none" dirty="0"/>
              <a:t>シリコ</a:t>
            </a:r>
            <a:r>
              <a:rPr lang="ja-JP" altLang="en-US" cap="none" dirty="0" smtClean="0"/>
              <a:t>ンストリップ型崩壊点検出器</a:t>
            </a:r>
            <a:r>
              <a:rPr lang="en-US" altLang="ja-JP" cap="none" dirty="0" smtClean="0"/>
              <a:t/>
            </a:r>
            <a:br>
              <a:rPr lang="en-US" altLang="ja-JP" cap="none" dirty="0" smtClean="0"/>
            </a:br>
            <a:r>
              <a:rPr lang="en-US" altLang="ja-JP" cap="none" dirty="0" smtClean="0"/>
              <a:t>Silicon Vertex Detector (SVD)</a:t>
            </a:r>
            <a:endParaRPr lang="en-US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-333559" y="54774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/>
              <a:t>28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  <p:pic>
        <p:nvPicPr>
          <p:cNvPr id="7" name="Picture 2" descr="D:\Dropbox\Hephy\My Documents\Scientific\Artwork_Graphix\Layer\2012.09.19-layer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235" y="1319514"/>
            <a:ext cx="5843013" cy="332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0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59501"/>
            <a:ext cx="9144000" cy="574675"/>
          </a:xfrm>
        </p:spPr>
        <p:txBody>
          <a:bodyPr/>
          <a:lstStyle/>
          <a:p>
            <a:r>
              <a:rPr lang="en-US" dirty="0" smtClean="0"/>
              <a:t>Belle II SVD 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6770" y="1282117"/>
            <a:ext cx="4059557" cy="3408042"/>
          </a:xfrm>
        </p:spPr>
        <p:txBody>
          <a:bodyPr>
            <a:normAutofit fontScale="77500" lnSpcReduction="20000"/>
          </a:bodyPr>
          <a:lstStyle/>
          <a:p>
            <a:r>
              <a:rPr lang="ja-JP" altLang="en-US" sz="2000" dirty="0">
                <a:solidFill>
                  <a:srgbClr val="0061A0"/>
                </a:solidFill>
              </a:rPr>
              <a:t>４層構造の</a:t>
            </a:r>
            <a:r>
              <a:rPr lang="en-US" sz="2000" dirty="0">
                <a:solidFill>
                  <a:srgbClr val="0061A0"/>
                </a:solidFill>
              </a:rPr>
              <a:t> </a:t>
            </a:r>
            <a:r>
              <a:rPr lang="en-US" sz="2000" dirty="0" smtClean="0">
                <a:solidFill>
                  <a:srgbClr val="0061A0"/>
                </a:solidFill>
              </a:rPr>
              <a:t>DSSD (Double-sided silicon strip detector)</a:t>
            </a:r>
            <a:endParaRPr lang="en-US" sz="2000" dirty="0">
              <a:solidFill>
                <a:srgbClr val="0061A0"/>
              </a:solidFill>
            </a:endParaRPr>
          </a:p>
          <a:p>
            <a:pPr lvl="1"/>
            <a:r>
              <a:rPr lang="en-US" sz="1600" dirty="0">
                <a:solidFill>
                  <a:srgbClr val="0061A0"/>
                </a:solidFill>
              </a:rPr>
              <a:t>2, 3, 4, 5 sensors (L3 to L6)</a:t>
            </a:r>
          </a:p>
          <a:p>
            <a:r>
              <a:rPr lang="ja-JP" altLang="en-US" sz="2000" dirty="0">
                <a:solidFill>
                  <a:srgbClr val="0061A0"/>
                </a:solidFill>
              </a:rPr>
              <a:t>３種類のシリコン</a:t>
            </a:r>
            <a:endParaRPr lang="en-US" sz="2000" dirty="0">
              <a:solidFill>
                <a:srgbClr val="0061A0"/>
              </a:solidFill>
            </a:endParaRPr>
          </a:p>
          <a:p>
            <a:pPr lvl="1"/>
            <a:r>
              <a:rPr lang="en-US" sz="1600" dirty="0">
                <a:solidFill>
                  <a:srgbClr val="0061A0"/>
                </a:solidFill>
              </a:rPr>
              <a:t>Large rectangular DSSD (HPK)</a:t>
            </a:r>
          </a:p>
          <a:p>
            <a:pPr lvl="1"/>
            <a:r>
              <a:rPr lang="en-US" sz="1600" dirty="0">
                <a:solidFill>
                  <a:srgbClr val="0061A0"/>
                </a:solidFill>
              </a:rPr>
              <a:t>Small rectangular DSSD (HPK)</a:t>
            </a:r>
          </a:p>
          <a:p>
            <a:pPr lvl="1"/>
            <a:r>
              <a:rPr lang="en-US" sz="1600" dirty="0">
                <a:solidFill>
                  <a:srgbClr val="0061A0"/>
                </a:solidFill>
              </a:rPr>
              <a:t>Trapezoidal DSSD (Micron) </a:t>
            </a:r>
          </a:p>
          <a:p>
            <a:r>
              <a:rPr lang="en-US" sz="2000" dirty="0">
                <a:solidFill>
                  <a:srgbClr val="0061A0"/>
                </a:solidFill>
              </a:rPr>
              <a:t>Fast readout based on </a:t>
            </a:r>
          </a:p>
          <a:p>
            <a:r>
              <a:rPr lang="ja-JP" altLang="en-US" sz="2000" dirty="0">
                <a:solidFill>
                  <a:srgbClr val="0061A0"/>
                </a:solidFill>
              </a:rPr>
              <a:t>信号の読み出し</a:t>
            </a:r>
            <a:endParaRPr lang="en-US" sz="2000" dirty="0">
              <a:solidFill>
                <a:srgbClr val="0061A0"/>
              </a:solidFill>
            </a:endParaRPr>
          </a:p>
          <a:p>
            <a:pPr lvl="1"/>
            <a:r>
              <a:rPr lang="en-US" sz="1600" dirty="0">
                <a:solidFill>
                  <a:srgbClr val="0061A0"/>
                </a:solidFill>
              </a:rPr>
              <a:t>50nsec </a:t>
            </a:r>
            <a:r>
              <a:rPr lang="ja-JP" altLang="en-US" sz="1600" dirty="0">
                <a:solidFill>
                  <a:srgbClr val="0061A0"/>
                </a:solidFill>
              </a:rPr>
              <a:t>シェーピング時間の</a:t>
            </a:r>
            <a:r>
              <a:rPr lang="en-US" sz="1600" dirty="0">
                <a:solidFill>
                  <a:srgbClr val="0061A0"/>
                </a:solidFill>
              </a:rPr>
              <a:t>APV25 </a:t>
            </a:r>
            <a:r>
              <a:rPr lang="ja-JP" altLang="en-US" sz="1600" dirty="0">
                <a:solidFill>
                  <a:srgbClr val="0061A0"/>
                </a:solidFill>
              </a:rPr>
              <a:t>チップ</a:t>
            </a:r>
            <a:endParaRPr lang="en-US" altLang="ja-JP" sz="1600" dirty="0">
              <a:solidFill>
                <a:srgbClr val="0061A0"/>
              </a:solidFill>
            </a:endParaRPr>
          </a:p>
          <a:p>
            <a:pPr lvl="1"/>
            <a:r>
              <a:rPr lang="en-US" altLang="ja-JP" sz="1600" dirty="0">
                <a:solidFill>
                  <a:srgbClr val="0061A0"/>
                </a:solidFill>
              </a:rPr>
              <a:t>Origami chip</a:t>
            </a:r>
            <a:r>
              <a:rPr lang="en-US" sz="1600" dirty="0">
                <a:solidFill>
                  <a:srgbClr val="0061A0"/>
                </a:solidFill>
                <a:sym typeface="Symbol" charset="2"/>
              </a:rPr>
              <a:t>-on-sensor </a:t>
            </a:r>
            <a:r>
              <a:rPr lang="ja-JP" altLang="en-US" sz="1600" dirty="0">
                <a:solidFill>
                  <a:srgbClr val="0061A0"/>
                </a:solidFill>
                <a:sym typeface="Symbol" charset="2"/>
              </a:rPr>
              <a:t>による低ノイズの読み出し</a:t>
            </a:r>
            <a:endParaRPr lang="en-US" sz="1600" dirty="0">
              <a:solidFill>
                <a:srgbClr val="0061A0"/>
              </a:solidFill>
              <a:sym typeface="Symbol" charset="2"/>
            </a:endParaRPr>
          </a:p>
          <a:p>
            <a:r>
              <a:rPr lang="ja-JP" altLang="en-US" sz="2000" dirty="0">
                <a:solidFill>
                  <a:srgbClr val="0061A0"/>
                </a:solidFill>
                <a:sym typeface="Symbol" charset="2"/>
              </a:rPr>
              <a:t>低物質量：</a:t>
            </a:r>
            <a:r>
              <a:rPr lang="en-US" sz="2000" dirty="0">
                <a:solidFill>
                  <a:srgbClr val="0061A0"/>
                </a:solidFill>
                <a:sym typeface="Symbol" charset="2"/>
              </a:rPr>
              <a:t> 0.60%X</a:t>
            </a:r>
            <a:r>
              <a:rPr lang="en-US" sz="2000" baseline="-25000" dirty="0">
                <a:solidFill>
                  <a:srgbClr val="0061A0"/>
                </a:solidFill>
                <a:sym typeface="Symbol" charset="2"/>
              </a:rPr>
              <a:t>0</a:t>
            </a:r>
            <a:r>
              <a:rPr lang="en-US" sz="2000" dirty="0">
                <a:solidFill>
                  <a:srgbClr val="0061A0"/>
                </a:solidFill>
                <a:sym typeface="Symbol" charset="2"/>
              </a:rPr>
              <a:t> / </a:t>
            </a:r>
            <a:r>
              <a:rPr lang="ja-JP" altLang="en-US" sz="2000" dirty="0">
                <a:solidFill>
                  <a:srgbClr val="0061A0"/>
                </a:solidFill>
                <a:sym typeface="Symbol" charset="2"/>
              </a:rPr>
              <a:t>レイヤー</a:t>
            </a:r>
            <a:endParaRPr lang="en-US" sz="2000" dirty="0">
              <a:solidFill>
                <a:srgbClr val="0061A0"/>
              </a:solidFill>
              <a:sym typeface="Symbol" charset="2"/>
            </a:endParaRPr>
          </a:p>
          <a:p>
            <a:pPr lvl="1"/>
            <a:r>
              <a:rPr lang="ja-JP" altLang="en-US" sz="1600" dirty="0">
                <a:solidFill>
                  <a:srgbClr val="0061A0"/>
                </a:solidFill>
                <a:sym typeface="Symbol" charset="2"/>
              </a:rPr>
              <a:t>可能な限り軽い構造体で構成</a:t>
            </a:r>
            <a:endParaRPr lang="en-US" altLang="ja-JP" sz="1600" dirty="0">
              <a:solidFill>
                <a:srgbClr val="0061A0"/>
              </a:solidFill>
              <a:sym typeface="Symbol" charset="2"/>
            </a:endParaRPr>
          </a:p>
          <a:p>
            <a:pPr lvl="1"/>
            <a:r>
              <a:rPr lang="ja-JP" altLang="en-US" sz="1600" dirty="0">
                <a:solidFill>
                  <a:srgbClr val="0061A0"/>
                </a:solidFill>
              </a:rPr>
              <a:t>薄い</a:t>
            </a:r>
            <a:r>
              <a:rPr lang="en-US" altLang="ja-JP" sz="1600" dirty="0">
                <a:solidFill>
                  <a:srgbClr val="0061A0"/>
                </a:solidFill>
              </a:rPr>
              <a:t>CO</a:t>
            </a:r>
            <a:r>
              <a:rPr lang="en-US" altLang="ja-JP" sz="1600" baseline="-25000" dirty="0">
                <a:solidFill>
                  <a:srgbClr val="0061A0"/>
                </a:solidFill>
              </a:rPr>
              <a:t>2</a:t>
            </a:r>
            <a:r>
              <a:rPr lang="ja-JP" altLang="en-US" sz="1600" dirty="0">
                <a:solidFill>
                  <a:srgbClr val="0061A0"/>
                </a:solidFill>
              </a:rPr>
              <a:t>冷却パイプ</a:t>
            </a:r>
            <a:endParaRPr lang="en-US" sz="1600" dirty="0">
              <a:solidFill>
                <a:srgbClr val="0061A0"/>
              </a:solidFill>
              <a:sym typeface="Symbol" charset="2"/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/>
              <a:t>29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  <p:pic>
        <p:nvPicPr>
          <p:cNvPr id="7" name="Picture 1" descr="Screen Shot 2014-09-06 at 18.35.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" b="28156"/>
          <a:stretch/>
        </p:blipFill>
        <p:spPr>
          <a:xfrm>
            <a:off x="4063873" y="2907096"/>
            <a:ext cx="5029906" cy="1783062"/>
          </a:xfrm>
          <a:prstGeom prst="rect">
            <a:avLst/>
          </a:prstGeom>
        </p:spPr>
      </p:pic>
      <p:pic>
        <p:nvPicPr>
          <p:cNvPr id="1028" name="Picture 4" descr="SVD Rev.2.2-seitlic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1550" r="1810" b="21342"/>
          <a:stretch/>
        </p:blipFill>
        <p:spPr bwMode="auto">
          <a:xfrm>
            <a:off x="4302626" y="1282117"/>
            <a:ext cx="4752528" cy="15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371659"/>
              </p:ext>
            </p:extLst>
          </p:nvPr>
        </p:nvGraphicFramePr>
        <p:xfrm>
          <a:off x="-2605" y="4728769"/>
          <a:ext cx="9145017" cy="1691640"/>
        </p:xfrm>
        <a:graphic>
          <a:graphicData uri="http://schemas.openxmlformats.org/drawingml/2006/table">
            <a:tbl>
              <a:tblPr firstRow="1" bandRow="1"/>
              <a:tblGrid>
                <a:gridCol w="1306431"/>
                <a:gridCol w="1306431"/>
                <a:gridCol w="1306431"/>
                <a:gridCol w="1306431"/>
                <a:gridCol w="1306431"/>
                <a:gridCol w="1306431"/>
                <a:gridCol w="1306431"/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Readout strips(p/</a:t>
                      </a:r>
                      <a:r>
                        <a:rPr kumimoji="1" lang="en-US" altLang="ja-JP" sz="1600" dirty="0" err="1" smtClean="0"/>
                        <a:t>R</a:t>
                      </a:r>
                      <a:r>
                        <a:rPr kumimoji="1" lang="en-US" altLang="ja-JP" sz="1600" dirty="0" err="1" smtClean="0">
                          <a:latin typeface="Symbol" pitchFamily="18" charset="2"/>
                        </a:rPr>
                        <a:t>f</a:t>
                      </a:r>
                      <a:r>
                        <a:rPr kumimoji="1" lang="en-US" altLang="ja-JP" sz="1600" dirty="0" smtClean="0"/>
                        <a:t>)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Readout strips(n/z)</a:t>
                      </a:r>
                      <a:endParaRPr kumimoji="1" lang="ja-JP" altLang="en-US" sz="16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Readout pitch (p/</a:t>
                      </a:r>
                      <a:r>
                        <a:rPr kumimoji="1" lang="en-US" altLang="ja-JP" sz="1600" dirty="0" err="1" smtClean="0"/>
                        <a:t>R</a:t>
                      </a:r>
                      <a:r>
                        <a:rPr kumimoji="1" lang="en-US" altLang="ja-JP" sz="1600" dirty="0" err="1" smtClean="0">
                          <a:latin typeface="Symbol" pitchFamily="18" charset="2"/>
                        </a:rPr>
                        <a:t>f</a:t>
                      </a:r>
                      <a:r>
                        <a:rPr kumimoji="1" lang="en-US" altLang="ja-JP" sz="1600" dirty="0" smtClean="0"/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Readout pitch(n/z)</a:t>
                      </a:r>
                      <a:endParaRPr kumimoji="1" lang="ja-JP" altLang="en-US" sz="16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Sensors # (+</a:t>
                      </a:r>
                      <a:r>
                        <a:rPr kumimoji="1" lang="en-US" altLang="ja-JP" sz="1600" baseline="0" dirty="0" smtClean="0"/>
                        <a:t> spares)</a:t>
                      </a:r>
                      <a:endParaRPr kumimoji="1" lang="ja-JP" altLang="en-US" sz="1600" baseline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ja-JP" sz="1600" dirty="0" smtClean="0"/>
                        <a:t>Active area</a:t>
                      </a:r>
                      <a:br>
                        <a:rPr lang="en-US" altLang="ja-JP" sz="1600" dirty="0" smtClean="0"/>
                      </a:br>
                      <a:r>
                        <a:rPr lang="en-US" altLang="ja-JP" sz="1600" dirty="0" smtClean="0"/>
                        <a:t>(mm</a:t>
                      </a:r>
                      <a:r>
                        <a:rPr lang="en-US" altLang="ja-JP" sz="1600" baseline="30000" dirty="0" smtClean="0"/>
                        <a:t>2</a:t>
                      </a:r>
                      <a:r>
                        <a:rPr lang="en-US" altLang="ja-JP" sz="1600" dirty="0" smtClean="0"/>
                        <a:t>)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Large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768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512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l-GR" altLang="ja-JP" sz="1600" dirty="0" smtClean="0"/>
                        <a:t>75 μ</a:t>
                      </a:r>
                      <a:r>
                        <a:rPr lang="en-US" altLang="ja-JP" sz="1600" dirty="0" smtClean="0"/>
                        <a:t>m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240 </a:t>
                      </a:r>
                      <a:r>
                        <a:rPr lang="el-GR" altLang="ja-JP" sz="1600" dirty="0" smtClean="0"/>
                        <a:t>μ</a:t>
                      </a:r>
                      <a:r>
                        <a:rPr lang="en-US" altLang="ja-JP" sz="1600" dirty="0" smtClean="0"/>
                        <a:t>m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rPr>
                        <a:t>120+18</a:t>
                      </a:r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Calibri"/>
                        <a:ea typeface=""/>
                        <a:cs typeface="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ja-JP" sz="900" dirty="0" smtClean="0"/>
                        <a:t>122.90x57.72</a:t>
                      </a:r>
                      <a:br>
                        <a:rPr lang="en-US" altLang="ja-JP" sz="900" dirty="0" smtClean="0"/>
                      </a:br>
                      <a:r>
                        <a:rPr lang="en-US" altLang="ja-JP" sz="900" dirty="0" smtClean="0"/>
                        <a:t>=7029.88 </a:t>
                      </a:r>
                      <a:endParaRPr kumimoji="1" lang="ja-JP" altLang="en-US" sz="9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Trapezoidal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768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512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ja-JP" sz="1600" dirty="0" smtClean="0"/>
                        <a:t>50-</a:t>
                      </a:r>
                      <a:r>
                        <a:rPr lang="el-GR" altLang="ja-JP" sz="1600" dirty="0" smtClean="0"/>
                        <a:t>75 μ</a:t>
                      </a:r>
                      <a:r>
                        <a:rPr lang="en-US" altLang="ja-JP" sz="1600" dirty="0" smtClean="0"/>
                        <a:t>m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240 </a:t>
                      </a:r>
                      <a:r>
                        <a:rPr lang="el-GR" altLang="ja-JP" sz="1600" dirty="0" smtClean="0"/>
                        <a:t>μ</a:t>
                      </a:r>
                      <a:r>
                        <a:rPr lang="en-US" altLang="ja-JP" sz="1600" dirty="0" smtClean="0"/>
                        <a:t>m</a:t>
                      </a:r>
                      <a:endParaRPr kumimoji="1" lang="ja-JP" altLang="en-US" sz="16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rPr>
                        <a:t>38+6</a:t>
                      </a:r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Calibri"/>
                        <a:ea typeface=""/>
                        <a:cs typeface="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ja-JP" sz="900" dirty="0" smtClean="0"/>
                        <a:t>122.76x(57.59+38.42)/2=5893.09</a:t>
                      </a:r>
                      <a:endParaRPr kumimoji="1" lang="ja-JP" altLang="en-US" sz="9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Small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768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768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l-GR" altLang="ja-JP" sz="1600" dirty="0" smtClean="0"/>
                        <a:t>5</a:t>
                      </a:r>
                      <a:r>
                        <a:rPr lang="en-US" altLang="ja-JP" sz="1600" dirty="0" smtClean="0"/>
                        <a:t>0</a:t>
                      </a:r>
                      <a:r>
                        <a:rPr lang="el-GR" altLang="ja-JP" sz="1600" dirty="0" smtClean="0"/>
                        <a:t> μ</a:t>
                      </a:r>
                      <a:r>
                        <a:rPr lang="en-US" altLang="ja-JP" sz="1600" dirty="0" smtClean="0"/>
                        <a:t>m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160 </a:t>
                      </a:r>
                      <a:r>
                        <a:rPr lang="el-GR" altLang="ja-JP" sz="1600" dirty="0" smtClean="0"/>
                        <a:t>μ</a:t>
                      </a:r>
                      <a:r>
                        <a:rPr lang="en-US" altLang="ja-JP" sz="1600" dirty="0" smtClean="0"/>
                        <a:t>m</a:t>
                      </a:r>
                      <a:endParaRPr kumimoji="1" lang="ja-JP" altLang="en-US" sz="16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rPr>
                        <a:t>14+4</a:t>
                      </a:r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Calibri"/>
                        <a:ea typeface=""/>
                        <a:cs typeface="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ja-JP" sz="900" dirty="0" smtClean="0"/>
                        <a:t>122.90x38.55</a:t>
                      </a:r>
                      <a:br>
                        <a:rPr lang="en-US" altLang="ja-JP" sz="900" dirty="0" smtClean="0"/>
                      </a:br>
                      <a:r>
                        <a:rPr lang="en-US" altLang="ja-JP" sz="900" dirty="0" smtClean="0"/>
                        <a:t>=4737.80</a:t>
                      </a:r>
                      <a:endParaRPr kumimoji="1" lang="ja-JP" altLang="en-US" sz="9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8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Belle II </a:t>
            </a:r>
            <a:r>
              <a:rPr lang="ja-JP" altLang="en-US" dirty="0" smtClean="0"/>
              <a:t>バーテックス（崩壊点）</a:t>
            </a:r>
            <a:r>
              <a:rPr kumimoji="1" lang="ja-JP" altLang="en-US" dirty="0" smtClean="0"/>
              <a:t>検出器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3" y="1092957"/>
            <a:ext cx="7885610" cy="531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四角形吹き出し 2"/>
          <p:cNvSpPr/>
          <p:nvPr/>
        </p:nvSpPr>
        <p:spPr>
          <a:xfrm>
            <a:off x="4959468" y="4224863"/>
            <a:ext cx="3074386" cy="1929962"/>
          </a:xfrm>
          <a:prstGeom prst="wedgeRectCallout">
            <a:avLst>
              <a:gd name="adj1" fmla="val -70865"/>
              <a:gd name="adj2" fmla="val -7596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コンテンツ プレースホルダー 6"/>
          <p:cNvPicPr>
            <a:picLocks noChangeAspect="1"/>
          </p:cNvPicPr>
          <p:nvPr/>
        </p:nvPicPr>
        <p:blipFill>
          <a:blip r:embed="rId3"/>
          <a:srcRect t="8489" b="8489"/>
          <a:stretch>
            <a:fillRect/>
          </a:stretch>
        </p:blipFill>
        <p:spPr bwMode="gray">
          <a:xfrm>
            <a:off x="4983353" y="4255099"/>
            <a:ext cx="3020260" cy="188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4876394" y="6139707"/>
            <a:ext cx="3352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バーテックス（崩壊点）検出器</a:t>
            </a:r>
            <a:endParaRPr kumimoji="1" lang="ja-JP" altLang="en-US" sz="20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7203" y="1276811"/>
            <a:ext cx="2354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Belle II </a:t>
            </a:r>
            <a:r>
              <a:rPr kumimoji="1" lang="ja-JP" altLang="en-US" sz="2800" b="1" dirty="0" smtClean="0"/>
              <a:t>検出器</a:t>
            </a:r>
            <a:endParaRPr kumimoji="1" lang="ja-JP" alt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831659"/>
            <a:ext cx="5261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バーテックス検出器はこ</a:t>
            </a:r>
            <a:r>
              <a:rPr lang="ja-JP" altLang="en-US" b="1" dirty="0">
                <a:solidFill>
                  <a:srgbClr val="FF0000"/>
                </a:solidFill>
              </a:rPr>
              <a:t>れほ</a:t>
            </a:r>
            <a:r>
              <a:rPr lang="ja-JP" altLang="en-US" b="1" dirty="0" smtClean="0">
                <a:solidFill>
                  <a:srgbClr val="FF0000"/>
                </a:solidFill>
              </a:rPr>
              <a:t>ど小さいにも関わらず、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lang="ja-JP" altLang="en-US" b="1" dirty="0" smtClean="0">
                <a:solidFill>
                  <a:srgbClr val="FF0000"/>
                </a:solidFill>
              </a:rPr>
              <a:t>多くの研究・開発要素を含んで</a:t>
            </a:r>
            <a:r>
              <a:rPr lang="ja-JP" altLang="en-US" b="1" dirty="0">
                <a:solidFill>
                  <a:srgbClr val="FF0000"/>
                </a:solidFill>
              </a:rPr>
              <a:t>い</a:t>
            </a:r>
            <a:r>
              <a:rPr lang="ja-JP" altLang="en-US" b="1" dirty="0" smtClean="0">
                <a:solidFill>
                  <a:srgbClr val="FF0000"/>
                </a:solidFill>
              </a:rPr>
              <a:t>る。</a:t>
            </a:r>
            <a:endParaRPr lang="en-US" altLang="ja-JP" b="1" dirty="0" smtClean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33155" y="4666268"/>
            <a:ext cx="1348033" cy="64102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523065">
            <a:off x="6425204" y="466457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93cm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324630" y="5401559"/>
            <a:ext cx="160254" cy="51847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7189829">
            <a:off x="7277539" y="551605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30cm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734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ORIGAMI</a:t>
            </a:r>
            <a:r>
              <a:rPr lang="ja-JP" altLang="en-US" dirty="0" smtClean="0"/>
              <a:t>モジュール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0471" y="4074159"/>
            <a:ext cx="3090440" cy="223615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chip-on-sensor</a:t>
            </a:r>
            <a:r>
              <a:rPr lang="ja-JP" altLang="en-US" dirty="0" smtClean="0"/>
              <a:t>によるノイズの最小化</a:t>
            </a:r>
            <a:endParaRPr lang="en-US" altLang="ja-JP" dirty="0" smtClean="0"/>
          </a:p>
          <a:p>
            <a:r>
              <a:rPr lang="ja-JP" altLang="en-US" dirty="0"/>
              <a:t>ピッ</a:t>
            </a:r>
            <a:r>
              <a:rPr lang="ja-JP" altLang="en-US" dirty="0" smtClean="0"/>
              <a:t>チアダプターによるストリップ信号の引き出し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最小</a:t>
            </a:r>
            <a:r>
              <a:rPr lang="en-US" dirty="0" smtClean="0"/>
              <a:t>44um</a:t>
            </a:r>
            <a:r>
              <a:rPr lang="ja-JP" altLang="en-US" dirty="0" smtClean="0"/>
              <a:t>のパッド間隔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/>
              <a:t>30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  <p:pic>
        <p:nvPicPr>
          <p:cNvPr id="8" name="Picture 2" descr="C:\Users\friedl\Desktop\origa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8064" y="1284789"/>
            <a:ext cx="4339903" cy="2881967"/>
          </a:xfrm>
          <a:prstGeom prst="rect">
            <a:avLst/>
          </a:prstGeom>
          <a:noFill/>
        </p:spPr>
      </p:pic>
      <p:pic>
        <p:nvPicPr>
          <p:cNvPr id="24" name="Picture 2" descr="C:\Users\cozy\Dropbox\Hardware works\SVD\Origami\PATaskForce\201410_PA0\LongStraightSample\DSC_085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9173" y="3480471"/>
            <a:ext cx="2867524" cy="118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993771" y="1989672"/>
            <a:ext cx="1770804" cy="1510640"/>
          </a:xfrm>
          <a:prstGeom prst="rect">
            <a:avLst/>
          </a:prstGeom>
        </p:spPr>
      </p:pic>
      <p:pic>
        <p:nvPicPr>
          <p:cNvPr id="28" name="그림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2953" y="4848461"/>
            <a:ext cx="3263744" cy="16466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30" t="9499"/>
          <a:stretch/>
        </p:blipFill>
        <p:spPr>
          <a:xfrm>
            <a:off x="6181078" y="5007608"/>
            <a:ext cx="2962922" cy="1421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9798" y="4822942"/>
            <a:ext cx="16225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b="1" dirty="0" smtClean="0"/>
              <a:t>ワイヤーボンド</a:t>
            </a:r>
            <a:endParaRPr lang="en-US" b="1" dirty="0"/>
          </a:p>
        </p:txBody>
      </p:sp>
      <p:pic>
        <p:nvPicPr>
          <p:cNvPr id="30" name="Picture 29" descr="C:\Users\NOBU\Desktop\picture\2012_06_04\縮小版\DPP_00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15431" r="16793" b="1735"/>
          <a:stretch/>
        </p:blipFill>
        <p:spPr bwMode="auto">
          <a:xfrm>
            <a:off x="150471" y="1526020"/>
            <a:ext cx="2779453" cy="2104374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テキスト ボックス 51"/>
          <p:cNvSpPr txBox="1"/>
          <p:nvPr/>
        </p:nvSpPr>
        <p:spPr>
          <a:xfrm>
            <a:off x="294487" y="1646106"/>
            <a:ext cx="138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 smtClean="0"/>
              <a:t>124.88mm</a:t>
            </a:r>
            <a:endParaRPr kumimoji="1" lang="ja-JP" altLang="en-US" b="1" dirty="0"/>
          </a:p>
        </p:txBody>
      </p:sp>
      <p:sp>
        <p:nvSpPr>
          <p:cNvPr id="32" name="テキスト ボックス 57"/>
          <p:cNvSpPr txBox="1"/>
          <p:nvPr/>
        </p:nvSpPr>
        <p:spPr>
          <a:xfrm>
            <a:off x="150471" y="3098563"/>
            <a:ext cx="118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 smtClean="0"/>
              <a:t>59.60mm</a:t>
            </a:r>
            <a:endParaRPr kumimoji="1" lang="ja-JP" altLang="en-US" b="1" dirty="0"/>
          </a:p>
        </p:txBody>
      </p:sp>
      <p:sp>
        <p:nvSpPr>
          <p:cNvPr id="7" name="Freeform 6"/>
          <p:cNvSpPr/>
          <p:nvPr/>
        </p:nvSpPr>
        <p:spPr>
          <a:xfrm>
            <a:off x="2141316" y="1477500"/>
            <a:ext cx="3565003" cy="559646"/>
          </a:xfrm>
          <a:custGeom>
            <a:avLst/>
            <a:gdLst>
              <a:gd name="connsiteX0" fmla="*/ 0 w 3565003"/>
              <a:gd name="connsiteY0" fmla="*/ 559646 h 559646"/>
              <a:gd name="connsiteX1" fmla="*/ 1608881 w 3565003"/>
              <a:gd name="connsiteY1" fmla="*/ 15636 h 559646"/>
              <a:gd name="connsiteX2" fmla="*/ 3565003 w 3565003"/>
              <a:gd name="connsiteY2" fmla="*/ 200831 h 55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5003" h="559646">
                <a:moveTo>
                  <a:pt x="0" y="559646"/>
                </a:moveTo>
                <a:cubicBezTo>
                  <a:pt x="507357" y="317542"/>
                  <a:pt x="1014714" y="75438"/>
                  <a:pt x="1608881" y="15636"/>
                </a:cubicBezTo>
                <a:cubicBezTo>
                  <a:pt x="2203048" y="-44166"/>
                  <a:pt x="2884025" y="78332"/>
                  <a:pt x="3565003" y="200831"/>
                </a:cubicBezTo>
              </a:path>
            </a:pathLst>
          </a:custGeom>
          <a:ln>
            <a:tailEnd type="arrow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3199" y="1156688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長方</a:t>
            </a:r>
            <a:r>
              <a:rPr lang="ja-JP" altLang="en-US" b="1" dirty="0" smtClean="0"/>
              <a:t>形センサー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69443" y="1218243"/>
            <a:ext cx="2218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chemeClr val="accent5"/>
                </a:solidFill>
              </a:rPr>
              <a:t>フレ</a:t>
            </a:r>
            <a:r>
              <a:rPr lang="ja-JP" altLang="en-US" sz="1400" dirty="0" smtClean="0">
                <a:solidFill>
                  <a:schemeClr val="accent5"/>
                </a:solidFill>
              </a:rPr>
              <a:t>キ下に</a:t>
            </a:r>
            <a:r>
              <a:rPr lang="en-US" altLang="ja-JP" sz="1400" dirty="0" err="1" smtClean="0">
                <a:solidFill>
                  <a:schemeClr val="accent5"/>
                </a:solidFill>
              </a:rPr>
              <a:t>Airex</a:t>
            </a:r>
            <a:r>
              <a:rPr lang="ja-JP" altLang="en-US" sz="1400" dirty="0" smtClean="0">
                <a:solidFill>
                  <a:schemeClr val="accent5"/>
                </a:solidFill>
              </a:rPr>
              <a:t>と共に接着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2644" y="4321664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240um</a:t>
            </a:r>
            <a:r>
              <a:rPr lang="ja-JP" altLang="en-US" dirty="0">
                <a:solidFill>
                  <a:schemeClr val="accent6"/>
                </a:solidFill>
              </a:rPr>
              <a:t>パッド間隔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68129" y="3249516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44um</a:t>
            </a:r>
            <a:r>
              <a:rPr lang="ja-JP" altLang="en-US" sz="1400" dirty="0">
                <a:solidFill>
                  <a:schemeClr val="accent6"/>
                </a:solidFill>
              </a:rPr>
              <a:t>パッ</a:t>
            </a:r>
            <a:r>
              <a:rPr lang="ja-JP" altLang="en-US" sz="1400" dirty="0" smtClean="0">
                <a:solidFill>
                  <a:schemeClr val="accent6"/>
                </a:solidFill>
              </a:rPr>
              <a:t>ド間隔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23144" y="1603434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44um</a:t>
            </a:r>
            <a:r>
              <a:rPr lang="ja-JP" altLang="en-US" sz="1400" dirty="0">
                <a:solidFill>
                  <a:schemeClr val="accent6"/>
                </a:solidFill>
              </a:rPr>
              <a:t>パッ</a:t>
            </a:r>
            <a:r>
              <a:rPr lang="ja-JP" altLang="en-US" sz="1400" dirty="0" smtClean="0">
                <a:solidFill>
                  <a:schemeClr val="accent6"/>
                </a:solidFill>
              </a:rPr>
              <a:t>ド間隔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9415" y="3283229"/>
            <a:ext cx="192713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400" b="1" dirty="0"/>
              <a:t>ストリッ</a:t>
            </a:r>
            <a:r>
              <a:rPr lang="ja-JP" altLang="en-US" sz="1400" b="1" dirty="0" smtClean="0"/>
              <a:t>プ読み出し用の</a:t>
            </a:r>
            <a:endParaRPr lang="en-US" altLang="ja-JP" sz="1400" b="1" dirty="0" smtClean="0"/>
          </a:p>
          <a:p>
            <a:r>
              <a:rPr lang="ja-JP" altLang="en-US" sz="1400" b="1" dirty="0"/>
              <a:t>ピッチアダプタ</a:t>
            </a:r>
            <a:endParaRPr lang="en-US" sz="1400" b="1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456253" y="2835797"/>
            <a:ext cx="913545" cy="2627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369475" y="3283229"/>
            <a:ext cx="131351" cy="5232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46697" y="1213258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APV25</a:t>
            </a:r>
            <a:r>
              <a:rPr lang="ja-JP" altLang="en-US" b="1" dirty="0" smtClean="0"/>
              <a:t>チップ</a:t>
            </a:r>
            <a:endParaRPr lang="en-US" altLang="ja-JP" b="1" dirty="0" smtClean="0"/>
          </a:p>
          <a:p>
            <a:r>
              <a:rPr lang="ja-JP" altLang="en-US" b="1" dirty="0" smtClean="0"/>
              <a:t>（信号読み出しチップ）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668802" y="1859589"/>
            <a:ext cx="1437392" cy="718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537269" y="1911211"/>
            <a:ext cx="374170" cy="16460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70463" y="1859589"/>
            <a:ext cx="753297" cy="976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106194" y="1911211"/>
            <a:ext cx="274320" cy="1187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23760" y="6309957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アルミワ</a:t>
            </a:r>
            <a:r>
              <a:rPr lang="ja-JP" altLang="en-US" sz="1200" dirty="0"/>
              <a:t>イヤ</a:t>
            </a:r>
            <a:r>
              <a:rPr lang="ja-JP" altLang="en-US" sz="1200" dirty="0" smtClean="0"/>
              <a:t>ー（径</a:t>
            </a:r>
            <a:r>
              <a:rPr lang="en-US" altLang="ja-JP" sz="1200" dirty="0" smtClean="0"/>
              <a:t>25um</a:t>
            </a:r>
            <a:r>
              <a:rPr lang="ja-JP" altLang="en-US" sz="1200" dirty="0" smtClean="0"/>
              <a:t>）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53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3537" y="277789"/>
            <a:ext cx="8229600" cy="829814"/>
          </a:xfrm>
        </p:spPr>
        <p:txBody>
          <a:bodyPr/>
          <a:lstStyle/>
          <a:p>
            <a:r>
              <a:rPr kumimoji="1" lang="en-US" altLang="ja-JP" dirty="0" smtClean="0"/>
              <a:t>SVD </a:t>
            </a:r>
            <a:r>
              <a:rPr lang="ja-JP" altLang="en-US" dirty="0"/>
              <a:t>ラダー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80" y="4311637"/>
            <a:ext cx="3888802" cy="228571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3645919"/>
            <a:ext cx="4918422" cy="260571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322" y="2350399"/>
            <a:ext cx="6110793" cy="338285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326" y="1272579"/>
            <a:ext cx="7487951" cy="379428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0592" y="1852048"/>
            <a:ext cx="1526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L6 Ladder</a:t>
            </a:r>
          </a:p>
          <a:p>
            <a:r>
              <a:rPr kumimoji="1" lang="en-US" altLang="ja-JP" b="1" dirty="0" smtClean="0"/>
              <a:t>(IPMU, Japan)</a:t>
            </a:r>
            <a:endParaRPr kumimoji="1" lang="ja-JP" altLang="en-US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592" y="2732070"/>
            <a:ext cx="1745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L5 Ladder</a:t>
            </a:r>
          </a:p>
          <a:p>
            <a:r>
              <a:rPr lang="en-US" altLang="ja-JP" b="1" dirty="0" smtClean="0"/>
              <a:t>(HEPHY, Austria)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0592" y="3730890"/>
            <a:ext cx="217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L4 Ladder</a:t>
            </a:r>
          </a:p>
          <a:p>
            <a:r>
              <a:rPr lang="en-US" altLang="ja-JP" b="1" dirty="0" smtClean="0"/>
              <a:t>(TIFR, India @ IPMU)</a:t>
            </a:r>
            <a:endParaRPr kumimoji="1" lang="ja-JP" altLang="en-US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592" y="4460262"/>
            <a:ext cx="2353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L3 Ladder</a:t>
            </a:r>
          </a:p>
          <a:p>
            <a:r>
              <a:rPr lang="en-US" altLang="ja-JP" b="1" dirty="0" smtClean="0"/>
              <a:t>(Melbourne, Australia)</a:t>
            </a:r>
            <a:endParaRPr kumimoji="1" lang="ja-JP" altLang="en-US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282742" y="1364554"/>
            <a:ext cx="10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FW module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66690" y="4386589"/>
            <a:ext cx="10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B</a:t>
            </a:r>
            <a:r>
              <a:rPr kumimoji="1" lang="en-US" altLang="ja-JP" sz="1400" dirty="0" smtClean="0"/>
              <a:t>W module</a:t>
            </a:r>
            <a:endParaRPr kumimoji="1"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60717" y="1828898"/>
            <a:ext cx="1357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Origami module</a:t>
            </a:r>
          </a:p>
        </p:txBody>
      </p:sp>
      <p:cxnSp>
        <p:nvCxnSpPr>
          <p:cNvPr id="24" name="直線コネクタ 23"/>
          <p:cNvCxnSpPr>
            <a:cxnSpLocks noChangeAspect="1"/>
          </p:cNvCxnSpPr>
          <p:nvPr/>
        </p:nvCxnSpPr>
        <p:spPr>
          <a:xfrm flipH="1">
            <a:off x="4280797" y="3268640"/>
            <a:ext cx="2837883" cy="2108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cxnSpLocks noChangeAspect="1"/>
          </p:cNvCxnSpPr>
          <p:nvPr/>
        </p:nvCxnSpPr>
        <p:spPr>
          <a:xfrm flipH="1">
            <a:off x="3171106" y="2620568"/>
            <a:ext cx="2837883" cy="2108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cxnSpLocks noChangeAspect="1"/>
          </p:cNvCxnSpPr>
          <p:nvPr/>
        </p:nvCxnSpPr>
        <p:spPr>
          <a:xfrm flipH="1">
            <a:off x="3290692" y="1992659"/>
            <a:ext cx="1560836" cy="11596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右矢印 29"/>
          <p:cNvSpPr/>
          <p:nvPr/>
        </p:nvSpPr>
        <p:spPr>
          <a:xfrm rot="2056289">
            <a:off x="4916306" y="1982528"/>
            <a:ext cx="520189" cy="20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矢印 31"/>
          <p:cNvSpPr/>
          <p:nvPr/>
        </p:nvSpPr>
        <p:spPr>
          <a:xfrm rot="2056289" flipH="1" flipV="1">
            <a:off x="4454042" y="1672525"/>
            <a:ext cx="520189" cy="20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343026" y="1779309"/>
            <a:ext cx="85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r>
              <a:rPr kumimoji="1" lang="en-US" altLang="ja-JP" dirty="0" smtClean="0"/>
              <a:t>W r/o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668614" y="1416595"/>
            <a:ext cx="836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</a:t>
            </a:r>
            <a:r>
              <a:rPr kumimoji="1" lang="en-US" altLang="ja-JP" dirty="0" smtClean="0"/>
              <a:t>W r/o</a:t>
            </a:r>
            <a:endParaRPr kumimoji="1" lang="ja-JP" altLang="en-US" dirty="0"/>
          </a:p>
        </p:txBody>
      </p:sp>
      <p:sp>
        <p:nvSpPr>
          <p:cNvPr id="35" name="右矢印 34"/>
          <p:cNvSpPr/>
          <p:nvPr/>
        </p:nvSpPr>
        <p:spPr>
          <a:xfrm rot="2056289">
            <a:off x="3951724" y="4201665"/>
            <a:ext cx="520189" cy="20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矢印 35"/>
          <p:cNvSpPr/>
          <p:nvPr/>
        </p:nvSpPr>
        <p:spPr>
          <a:xfrm rot="2056289" flipH="1" flipV="1">
            <a:off x="3489460" y="3891662"/>
            <a:ext cx="520189" cy="20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367210" y="4355812"/>
            <a:ext cx="85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r>
              <a:rPr kumimoji="1" lang="en-US" altLang="ja-JP" dirty="0" smtClean="0"/>
              <a:t>W r/o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767351" y="3578221"/>
            <a:ext cx="836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</a:t>
            </a:r>
            <a:r>
              <a:rPr kumimoji="1" lang="en-US" altLang="ja-JP" dirty="0" smtClean="0"/>
              <a:t>W r/o</a:t>
            </a:r>
            <a:endParaRPr kumimoji="1" lang="ja-JP" altLang="en-US" dirty="0"/>
          </a:p>
        </p:txBody>
      </p:sp>
      <p:cxnSp>
        <p:nvCxnSpPr>
          <p:cNvPr id="7" name="直線コネクタ 6"/>
          <p:cNvCxnSpPr>
            <a:cxnSpLocks noChangeAspect="1"/>
          </p:cNvCxnSpPr>
          <p:nvPr/>
        </p:nvCxnSpPr>
        <p:spPr>
          <a:xfrm>
            <a:off x="2083492" y="1356760"/>
            <a:ext cx="5584852" cy="32870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cxnSpLocks noChangeAspect="1"/>
          </p:cNvCxnSpPr>
          <p:nvPr/>
        </p:nvCxnSpPr>
        <p:spPr>
          <a:xfrm>
            <a:off x="1986066" y="2420888"/>
            <a:ext cx="5437416" cy="32003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>
            <a:cxnSpLocks noChangeAspect="1"/>
          </p:cNvCxnSpPr>
          <p:nvPr/>
        </p:nvCxnSpPr>
        <p:spPr>
          <a:xfrm>
            <a:off x="1835696" y="3567305"/>
            <a:ext cx="4428865" cy="26067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737181" y="5033013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Cooling pipe</a:t>
            </a:r>
            <a:endParaRPr kumimoji="1" lang="ja-JP" altLang="en-US" sz="14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161117" y="5573314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Cooling pipe</a:t>
            </a:r>
            <a:endParaRPr kumimoji="1" lang="ja-JP" altLang="en-US" sz="14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603052" y="3288803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Cooling pipe</a:t>
            </a:r>
            <a:endParaRPr kumimoji="1" lang="ja-JP" altLang="en-US" sz="1400" dirty="0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7078" y="1602621"/>
            <a:ext cx="1403204" cy="83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feld 45"/>
          <p:cNvSpPr txBox="1"/>
          <p:nvPr/>
        </p:nvSpPr>
        <p:spPr>
          <a:xfrm>
            <a:off x="6399925" y="1364554"/>
            <a:ext cx="2784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Clamp holding CO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pipe on APV</a:t>
            </a:r>
            <a:endParaRPr lang="en-US" sz="1400" dirty="0"/>
          </a:p>
        </p:txBody>
      </p:sp>
      <p:cxnSp>
        <p:nvCxnSpPr>
          <p:cNvPr id="47" name="Gerade Verbindung mit Pfeil 46"/>
          <p:cNvCxnSpPr/>
          <p:nvPr/>
        </p:nvCxnSpPr>
        <p:spPr>
          <a:xfrm flipH="1">
            <a:off x="5611008" y="2148641"/>
            <a:ext cx="788917" cy="1156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3707904" y="2996952"/>
            <a:ext cx="1357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Origami module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32040" y="3553271"/>
            <a:ext cx="1357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Origami module</a:t>
            </a:r>
            <a:endParaRPr kumimoji="1" lang="ja-JP" altLang="en-US" sz="1400" dirty="0"/>
          </a:p>
        </p:txBody>
      </p:sp>
      <p:pic>
        <p:nvPicPr>
          <p:cNvPr id="49" name="Picture 2" descr="C:\Users\friedl\Desktop\materials\pipeclamp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368" y="1667126"/>
            <a:ext cx="1130307" cy="1905890"/>
          </a:xfrm>
          <a:prstGeom prst="rect">
            <a:avLst/>
          </a:prstGeom>
          <a:noFill/>
        </p:spPr>
      </p:pic>
      <p:sp>
        <p:nvSpPr>
          <p:cNvPr id="28" name="Textfeld 27"/>
          <p:cNvSpPr txBox="1"/>
          <p:nvPr/>
        </p:nvSpPr>
        <p:spPr>
          <a:xfrm>
            <a:off x="6538095" y="6123116"/>
            <a:ext cx="258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/>
              <a:t>Pipe </a:t>
            </a:r>
            <a:r>
              <a:rPr lang="en-US" dirty="0">
                <a:sym typeface="Symbol"/>
              </a:rPr>
              <a:t>Outer  </a:t>
            </a:r>
            <a:r>
              <a:rPr lang="en-US" dirty="0" smtClean="0">
                <a:sym typeface="Symbol"/>
              </a:rPr>
              <a:t>1.6 mm</a:t>
            </a:r>
            <a:endParaRPr lang="en-US" dirty="0"/>
          </a:p>
        </p:txBody>
      </p:sp>
      <p:pic>
        <p:nvPicPr>
          <p:cNvPr id="48" name="Grafik 47" descr="86125_1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506" y="2476213"/>
            <a:ext cx="1328284" cy="693509"/>
          </a:xfrm>
          <a:prstGeom prst="rect">
            <a:avLst/>
          </a:prstGeom>
        </p:spPr>
      </p:pic>
      <p:cxnSp>
        <p:nvCxnSpPr>
          <p:cNvPr id="50" name="Gerade Verbindung mit Pfeil 49"/>
          <p:cNvCxnSpPr/>
          <p:nvPr/>
        </p:nvCxnSpPr>
        <p:spPr>
          <a:xfrm flipH="1">
            <a:off x="5940152" y="2879085"/>
            <a:ext cx="612173" cy="6741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6901952" y="3169722"/>
            <a:ext cx="1090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Thermally </a:t>
            </a:r>
            <a:br>
              <a:rPr lang="en-US" sz="1400" dirty="0" smtClean="0"/>
            </a:br>
            <a:r>
              <a:rPr lang="en-US" sz="1400" dirty="0" smtClean="0"/>
              <a:t>conductive </a:t>
            </a:r>
            <a:br>
              <a:rPr lang="en-US" sz="1400" dirty="0" smtClean="0"/>
            </a:br>
            <a:r>
              <a:rPr lang="en-US" sz="1400" dirty="0" smtClean="0"/>
              <a:t>gap </a:t>
            </a:r>
            <a:r>
              <a:rPr lang="en-US" sz="1400" dirty="0"/>
              <a:t>pad</a:t>
            </a:r>
          </a:p>
          <a:p>
            <a:endParaRPr lang="en-US" dirty="0"/>
          </a:p>
        </p:txBody>
      </p:sp>
      <p:pic>
        <p:nvPicPr>
          <p:cNvPr id="54" name="Picture 2" descr="E:\graphics\photos\belle2\2013.06.26_readoutsystem\_origami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5373216"/>
            <a:ext cx="2651643" cy="104615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/>
              <a:t>31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124111" y="1124251"/>
            <a:ext cx="459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DSSD</a:t>
            </a:r>
            <a:r>
              <a:rPr lang="ja-JP" altLang="en-US" b="1" dirty="0" smtClean="0"/>
              <a:t>モ</a:t>
            </a:r>
            <a:r>
              <a:rPr lang="ja-JP" altLang="en-US" b="1" dirty="0" smtClean="0"/>
              <a:t>ジュールの組み合わせにより作られる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405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APV25 </a:t>
            </a:r>
            <a:r>
              <a:rPr lang="ja-JP" altLang="en-US" dirty="0" smtClean="0"/>
              <a:t>チップ</a:t>
            </a:r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393539" y="1412875"/>
            <a:ext cx="5127585" cy="489743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tabLst>
                <a:tab pos="3048000" algn="l"/>
              </a:tabLst>
            </a:pPr>
            <a:r>
              <a:rPr lang="en-US" sz="2000" b="1" dirty="0" smtClean="0"/>
              <a:t>CMS</a:t>
            </a:r>
            <a:r>
              <a:rPr lang="en-US" sz="2000" dirty="0" smtClean="0"/>
              <a:t> </a:t>
            </a:r>
            <a:r>
              <a:rPr lang="en-US" sz="2000" dirty="0"/>
              <a:t>(LHC) </a:t>
            </a:r>
            <a:r>
              <a:rPr lang="ja-JP" altLang="en-US" sz="2000" dirty="0"/>
              <a:t>実</a:t>
            </a:r>
            <a:r>
              <a:rPr lang="ja-JP" altLang="en-US" sz="2000" dirty="0" smtClean="0"/>
              <a:t>験用に</a:t>
            </a:r>
            <a:r>
              <a:rPr lang="en-US" sz="2000" dirty="0" smtClean="0"/>
              <a:t> </a:t>
            </a:r>
            <a:r>
              <a:rPr lang="en-US" sz="2000" i="1" dirty="0" smtClean="0"/>
              <a:t>Imperial College </a:t>
            </a:r>
            <a:r>
              <a:rPr lang="en-US" sz="2000" dirty="0" smtClean="0"/>
              <a:t>London </a:t>
            </a:r>
            <a:r>
              <a:rPr lang="en-US" sz="2000" dirty="0"/>
              <a:t>and </a:t>
            </a:r>
            <a:r>
              <a:rPr lang="en-US" sz="2000" i="1" dirty="0" smtClean="0"/>
              <a:t>Rutherford Appleton Lab </a:t>
            </a:r>
            <a:r>
              <a:rPr lang="ja-JP" altLang="en-US" sz="2000" b="0" dirty="0" smtClean="0"/>
              <a:t>が開発</a:t>
            </a:r>
            <a:endParaRPr lang="en-US" sz="2000" i="1" dirty="0" smtClean="0"/>
          </a:p>
          <a:p>
            <a:pPr>
              <a:lnSpc>
                <a:spcPct val="120000"/>
              </a:lnSpc>
              <a:tabLst>
                <a:tab pos="3048000" algn="l"/>
              </a:tabLst>
            </a:pPr>
            <a:r>
              <a:rPr lang="en-US" sz="2000" dirty="0" smtClean="0"/>
              <a:t>0.25 </a:t>
            </a:r>
            <a:r>
              <a:rPr lang="en-US" sz="2000" dirty="0"/>
              <a:t>µm CMOS process  </a:t>
            </a:r>
            <a:r>
              <a:rPr lang="en-US" sz="2000" dirty="0" smtClean="0"/>
              <a:t>(</a:t>
            </a:r>
            <a:r>
              <a:rPr lang="en-US" sz="2000" b="1" dirty="0"/>
              <a:t>&gt;100 </a:t>
            </a:r>
            <a:r>
              <a:rPr lang="en-US" sz="2000" b="1" dirty="0" err="1"/>
              <a:t>MRad</a:t>
            </a:r>
            <a:r>
              <a:rPr lang="en-US" sz="2000" b="1" dirty="0"/>
              <a:t> </a:t>
            </a:r>
            <a:r>
              <a:rPr lang="ja-JP" altLang="en-US" sz="2000" dirty="0"/>
              <a:t>耐性</a:t>
            </a:r>
            <a:r>
              <a:rPr lang="en-US" sz="2000" dirty="0" smtClean="0"/>
              <a:t>)</a:t>
            </a:r>
          </a:p>
          <a:p>
            <a:pPr>
              <a:lnSpc>
                <a:spcPct val="120000"/>
              </a:lnSpc>
              <a:tabLst>
                <a:tab pos="3048000" algn="l"/>
              </a:tabLst>
            </a:pPr>
            <a:r>
              <a:rPr lang="en-US" sz="2000" dirty="0" smtClean="0"/>
              <a:t>128 </a:t>
            </a:r>
            <a:r>
              <a:rPr lang="ja-JP" altLang="en-US" sz="2000" dirty="0"/>
              <a:t>チャンネ</a:t>
            </a:r>
            <a:r>
              <a:rPr lang="ja-JP" altLang="en-US" sz="2000" dirty="0" smtClean="0"/>
              <a:t>ルの読み出し</a:t>
            </a:r>
            <a:endParaRPr lang="en-US" sz="2000" dirty="0"/>
          </a:p>
          <a:p>
            <a:pPr>
              <a:lnSpc>
                <a:spcPct val="120000"/>
              </a:lnSpc>
              <a:tabLst>
                <a:tab pos="3048000" algn="l"/>
              </a:tabLst>
            </a:pPr>
            <a:r>
              <a:rPr lang="en-US" sz="2000" b="1" dirty="0"/>
              <a:t>192 </a:t>
            </a:r>
            <a:r>
              <a:rPr lang="ja-JP" altLang="en-US" sz="2000" dirty="0"/>
              <a:t>アナロ</a:t>
            </a:r>
            <a:r>
              <a:rPr lang="ja-JP" altLang="en-US" sz="2000" dirty="0" smtClean="0"/>
              <a:t>グセルのパイプライン構造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F0000"/>
                </a:solidFill>
                <a:sym typeface="Symbol" charset="2"/>
              </a:rPr>
              <a:t> </a:t>
            </a:r>
            <a:r>
              <a:rPr lang="ja-JP" altLang="en-US" sz="2000" dirty="0">
                <a:solidFill>
                  <a:srgbClr val="FF0000"/>
                </a:solidFill>
                <a:sym typeface="Symbol" charset="2"/>
              </a:rPr>
              <a:t>ほ</a:t>
            </a:r>
            <a:r>
              <a:rPr lang="ja-JP" altLang="en-US" sz="2000" dirty="0" smtClean="0">
                <a:solidFill>
                  <a:srgbClr val="FF0000"/>
                </a:solidFill>
                <a:sym typeface="Symbol" charset="2"/>
              </a:rPr>
              <a:t>ぼ</a:t>
            </a:r>
            <a:r>
              <a:rPr lang="en-US" altLang="ja-JP" sz="2000" dirty="0" smtClean="0">
                <a:solidFill>
                  <a:srgbClr val="FF0000"/>
                </a:solidFill>
                <a:sym typeface="Symbol" charset="2"/>
              </a:rPr>
              <a:t>Dead time</a:t>
            </a:r>
            <a:r>
              <a:rPr lang="ja-JP" altLang="en-US" sz="2000" dirty="0" smtClean="0">
                <a:solidFill>
                  <a:srgbClr val="FF0000"/>
                </a:solidFill>
                <a:sym typeface="Symbol" charset="2"/>
              </a:rPr>
              <a:t>なしで読み出し可能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tabLst>
                <a:tab pos="3048000" algn="l"/>
              </a:tabLst>
            </a:pPr>
            <a:r>
              <a:rPr lang="en-US" sz="2000" b="1" dirty="0"/>
              <a:t>50 </a:t>
            </a:r>
            <a:r>
              <a:rPr lang="en-US" sz="2000" b="1" dirty="0" err="1" smtClean="0"/>
              <a:t>nsec</a:t>
            </a:r>
            <a:r>
              <a:rPr lang="en-US" sz="2000" b="1" dirty="0" smtClean="0"/>
              <a:t> </a:t>
            </a:r>
            <a:r>
              <a:rPr lang="ja-JP" altLang="en-US" sz="2000" dirty="0"/>
              <a:t>シェーピン</a:t>
            </a:r>
            <a:r>
              <a:rPr lang="ja-JP" altLang="en-US" sz="2000" dirty="0" smtClean="0"/>
              <a:t>グ時定数</a:t>
            </a:r>
            <a:r>
              <a:rPr lang="en-US" sz="2000" dirty="0" smtClean="0"/>
              <a:t> </a:t>
            </a:r>
            <a:r>
              <a:rPr lang="en-US" sz="2000" dirty="0">
                <a:solidFill>
                  <a:srgbClr val="FF0000"/>
                </a:solidFill>
                <a:sym typeface="Symbol" charset="2"/>
              </a:rPr>
              <a:t> </a:t>
            </a:r>
            <a:r>
              <a:rPr lang="ja-JP" altLang="en-US" sz="2000" dirty="0" smtClean="0">
                <a:solidFill>
                  <a:srgbClr val="FF0000"/>
                </a:solidFill>
                <a:sym typeface="Symbol" charset="2"/>
              </a:rPr>
              <a:t>低ヒット占有率（</a:t>
            </a:r>
            <a:r>
              <a:rPr lang="en-US" altLang="ja-JP" sz="2000" dirty="0" smtClean="0">
                <a:solidFill>
                  <a:srgbClr val="FF0000"/>
                </a:solidFill>
                <a:sym typeface="Symbol" charset="2"/>
              </a:rPr>
              <a:t>a few %</a:t>
            </a:r>
            <a:r>
              <a:rPr lang="ja-JP" altLang="en-US" sz="2000" dirty="0" smtClean="0">
                <a:solidFill>
                  <a:srgbClr val="FF0000"/>
                </a:solidFill>
                <a:sym typeface="Symbol" charset="2"/>
              </a:rPr>
              <a:t>）</a:t>
            </a:r>
            <a:endParaRPr lang="en-US" sz="2000" dirty="0" smtClean="0"/>
          </a:p>
          <a:p>
            <a:pPr>
              <a:lnSpc>
                <a:spcPct val="120000"/>
              </a:lnSpc>
              <a:tabLst>
                <a:tab pos="3048000" algn="l"/>
              </a:tabLst>
            </a:pPr>
            <a:r>
              <a:rPr lang="ja-JP" altLang="en-US" sz="2000" dirty="0"/>
              <a:t>ノイズ</a:t>
            </a:r>
            <a:r>
              <a:rPr lang="en-US" sz="2000" b="1" dirty="0" smtClean="0"/>
              <a:t>: </a:t>
            </a:r>
            <a:r>
              <a:rPr lang="en-US" sz="2000" dirty="0"/>
              <a:t>250 e + 36 e/pF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F3300"/>
                </a:solidFill>
                <a:sym typeface="Symbol" charset="2"/>
              </a:rPr>
              <a:t> </a:t>
            </a:r>
            <a:r>
              <a:rPr lang="ja-JP" altLang="en-US" sz="2000" dirty="0">
                <a:solidFill>
                  <a:srgbClr val="FF3300"/>
                </a:solidFill>
                <a:sym typeface="Symbol" charset="2"/>
              </a:rPr>
              <a:t>読み出</a:t>
            </a:r>
            <a:r>
              <a:rPr lang="ja-JP" altLang="en-US" sz="2000" dirty="0" smtClean="0">
                <a:solidFill>
                  <a:srgbClr val="FF3300"/>
                </a:solidFill>
                <a:sym typeface="Symbol" charset="2"/>
              </a:rPr>
              <a:t>しキャパシタンスの最小化 </a:t>
            </a:r>
            <a:r>
              <a:rPr lang="en-US" altLang="ja-JP" sz="2000" dirty="0" smtClean="0">
                <a:solidFill>
                  <a:srgbClr val="FF3300"/>
                </a:solidFill>
                <a:sym typeface="Wingdings" panose="05000000000000000000" pitchFamily="2" charset="2"/>
              </a:rPr>
              <a:t> </a:t>
            </a:r>
            <a:r>
              <a:rPr lang="en-US" altLang="ja-JP" sz="2000" dirty="0" smtClean="0">
                <a:solidFill>
                  <a:srgbClr val="FF3300"/>
                </a:solidFill>
                <a:sym typeface="Symbol" charset="2"/>
              </a:rPr>
              <a:t>chip-on-sensor</a:t>
            </a:r>
            <a:endParaRPr lang="en-US" sz="2000" dirty="0">
              <a:solidFill>
                <a:srgbClr val="FF3300"/>
              </a:solidFill>
              <a:sym typeface="Symbol" charset="2"/>
            </a:endParaRPr>
          </a:p>
          <a:p>
            <a:pPr>
              <a:lnSpc>
                <a:spcPct val="120000"/>
              </a:lnSpc>
              <a:tabLst>
                <a:tab pos="3048000" algn="l"/>
              </a:tabLst>
            </a:pPr>
            <a:r>
              <a:rPr lang="ja-JP" altLang="en-US" sz="2000" b="1" dirty="0" smtClean="0"/>
              <a:t>物質量削減のため</a:t>
            </a:r>
            <a:r>
              <a:rPr lang="en-US" sz="2000" dirty="0" smtClean="0"/>
              <a:t>100µm</a:t>
            </a:r>
            <a:r>
              <a:rPr lang="ja-JP" altLang="en-US" sz="2000" dirty="0" smtClean="0"/>
              <a:t>にまで削る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/>
              <a:t>32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  <p:grpSp>
        <p:nvGrpSpPr>
          <p:cNvPr id="10" name="グループ化 37"/>
          <p:cNvGrpSpPr>
            <a:grpSpLocks/>
          </p:cNvGrpSpPr>
          <p:nvPr/>
        </p:nvGrpSpPr>
        <p:grpSpPr bwMode="auto">
          <a:xfrm>
            <a:off x="6012160" y="1726705"/>
            <a:ext cx="2881312" cy="1081087"/>
            <a:chOff x="5652120" y="2996952"/>
            <a:chExt cx="2882039" cy="108012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2996952"/>
              <a:ext cx="2882039" cy="104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テキスト ボックス 36"/>
            <p:cNvSpPr txBox="1">
              <a:spLocks noChangeArrowheads="1"/>
            </p:cNvSpPr>
            <p:nvPr/>
          </p:nvSpPr>
          <p:spPr bwMode="auto">
            <a:xfrm>
              <a:off x="5652120" y="3707740"/>
              <a:ext cx="8006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Calibri" pitchFamily="34" charset="0"/>
                </a:rPr>
                <a:t>APV25</a:t>
              </a:r>
              <a:endParaRPr lang="ja-JP" altLang="en-US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2" descr="C:\Users\friedl\Desktop\hybrid_boar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665351"/>
            <a:ext cx="1961674" cy="1787985"/>
          </a:xfrm>
          <a:prstGeom prst="rect">
            <a:avLst/>
          </a:prstGeom>
          <a:noFill/>
        </p:spPr>
      </p:pic>
      <p:pic>
        <p:nvPicPr>
          <p:cNvPr id="15" name="Picture 3" descr="C:\Users\friedl\Desktop\origam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0046" y="3237260"/>
            <a:ext cx="2758418" cy="1847924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7471228" y="323773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Origami FE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7413520" y="594928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FW+BW FE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03178" y="5266481"/>
            <a:ext cx="8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APV25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 rot="1444145">
            <a:off x="5970492" y="4200295"/>
            <a:ext cx="2637047" cy="357848"/>
          </a:xfrm>
          <a:prstGeom prst="round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1444145">
            <a:off x="5943349" y="4972971"/>
            <a:ext cx="1839254" cy="500154"/>
          </a:xfrm>
          <a:prstGeom prst="round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8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SVD</a:t>
            </a:r>
            <a:r>
              <a:rPr lang="ja-JP" altLang="en-US" dirty="0" smtClean="0"/>
              <a:t>検出器 読み出し系統のデザイン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906" y="4719620"/>
            <a:ext cx="4580820" cy="15417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Front-End</a:t>
            </a:r>
            <a:r>
              <a:rPr lang="ja-JP" altLang="en-US" dirty="0" smtClean="0"/>
              <a:t>読み出しには</a:t>
            </a:r>
            <a:r>
              <a:rPr lang="en-US" altLang="ja-JP" dirty="0" smtClean="0"/>
              <a:t>APV25</a:t>
            </a:r>
            <a:r>
              <a:rPr lang="ja-JP" altLang="en-US" dirty="0" smtClean="0"/>
              <a:t>を採用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CMS</a:t>
            </a:r>
            <a:r>
              <a:rPr lang="ja-JP" altLang="en-US" dirty="0" smtClean="0"/>
              <a:t>実験シリコントラッカー用に開発され、高い使用実績あり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preamp/shaper</a:t>
            </a:r>
            <a:r>
              <a:rPr lang="ja-JP" altLang="en-US" dirty="0" smtClean="0"/>
              <a:t>、さらに</a:t>
            </a:r>
            <a:r>
              <a:rPr lang="en-US" altLang="ja-JP" dirty="0" smtClean="0"/>
              <a:t>event buffer</a:t>
            </a:r>
            <a:r>
              <a:rPr lang="ja-JP" altLang="en-US" dirty="0" smtClean="0"/>
              <a:t>機能を有する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en-US" dirty="0" smtClean="0"/>
              <a:t>APV25</a:t>
            </a:r>
            <a:r>
              <a:rPr lang="ja-JP" altLang="en-US" dirty="0" smtClean="0"/>
              <a:t>からの信号を </a:t>
            </a:r>
            <a:r>
              <a:rPr lang="en-US" altLang="ja-JP" dirty="0" smtClean="0"/>
              <a:t>DAQ + PXD </a:t>
            </a:r>
            <a:r>
              <a:rPr lang="ja-JP" altLang="en-US" dirty="0" smtClean="0"/>
              <a:t>に送信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755209" y="1585027"/>
            <a:ext cx="5095573" cy="43508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75000"/>
                  <a:alpha val="40000"/>
                </a:schemeClr>
              </a:gs>
              <a:gs pos="100000">
                <a:schemeClr val="accent4">
                  <a:lumMod val="5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940630" y="2290196"/>
            <a:ext cx="952500" cy="355441"/>
            <a:chOff x="2118360" y="2521109"/>
            <a:chExt cx="952500" cy="355441"/>
          </a:xfrm>
        </p:grpSpPr>
        <p:sp>
          <p:nvSpPr>
            <p:cNvPr id="12" name="フリーフォーム 140"/>
            <p:cNvSpPr/>
            <p:nvPr/>
          </p:nvSpPr>
          <p:spPr>
            <a:xfrm>
              <a:off x="2120257" y="252110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40"/>
            <p:cNvSpPr/>
            <p:nvPr/>
          </p:nvSpPr>
          <p:spPr>
            <a:xfrm>
              <a:off x="2120257" y="254030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40"/>
            <p:cNvSpPr/>
            <p:nvPr/>
          </p:nvSpPr>
          <p:spPr>
            <a:xfrm>
              <a:off x="2118360" y="256189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0"/>
            <p:cNvSpPr/>
            <p:nvPr/>
          </p:nvSpPr>
          <p:spPr>
            <a:xfrm>
              <a:off x="2118360" y="258109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40"/>
            <p:cNvSpPr/>
            <p:nvPr/>
          </p:nvSpPr>
          <p:spPr>
            <a:xfrm>
              <a:off x="2122170" y="2598420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40"/>
            <p:cNvSpPr/>
            <p:nvPr/>
          </p:nvSpPr>
          <p:spPr>
            <a:xfrm>
              <a:off x="2122170" y="2617617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40"/>
            <p:cNvSpPr/>
            <p:nvPr/>
          </p:nvSpPr>
          <p:spPr>
            <a:xfrm>
              <a:off x="2125980" y="2636520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 140"/>
            <p:cNvSpPr/>
            <p:nvPr/>
          </p:nvSpPr>
          <p:spPr>
            <a:xfrm>
              <a:off x="2125980" y="2655717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40"/>
            <p:cNvSpPr/>
            <p:nvPr/>
          </p:nvSpPr>
          <p:spPr>
            <a:xfrm>
              <a:off x="2127254" y="267619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 140"/>
            <p:cNvSpPr/>
            <p:nvPr/>
          </p:nvSpPr>
          <p:spPr>
            <a:xfrm>
              <a:off x="2127254" y="269539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Cube 21"/>
          <p:cNvSpPr/>
          <p:nvPr/>
        </p:nvSpPr>
        <p:spPr>
          <a:xfrm>
            <a:off x="2774776" y="2207487"/>
            <a:ext cx="609600" cy="527726"/>
          </a:xfrm>
          <a:prstGeom prst="cube">
            <a:avLst>
              <a:gd name="adj" fmla="val 34756"/>
            </a:avLst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フリーフォーム 136"/>
          <p:cNvSpPr/>
          <p:nvPr/>
        </p:nvSpPr>
        <p:spPr>
          <a:xfrm>
            <a:off x="3306558" y="2420920"/>
            <a:ext cx="1066800" cy="220833"/>
          </a:xfrm>
          <a:custGeom>
            <a:avLst/>
            <a:gdLst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427145 h 427145"/>
              <a:gd name="connsiteX1" fmla="*/ 356086 w 1341259"/>
              <a:gd name="connsiteY1" fmla="*/ 82910 h 427145"/>
              <a:gd name="connsiteX2" fmla="*/ 712173 w 1341259"/>
              <a:gd name="connsiteY2" fmla="*/ 355924 h 427145"/>
              <a:gd name="connsiteX3" fmla="*/ 985172 w 1341259"/>
              <a:gd name="connsiteY3" fmla="*/ 71040 h 427145"/>
              <a:gd name="connsiteX4" fmla="*/ 1341259 w 1341259"/>
              <a:gd name="connsiteY4" fmla="*/ 142261 h 42714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722259"/>
              <a:gd name="connsiteY0" fmla="*/ 396695 h 569011"/>
              <a:gd name="connsiteX1" fmla="*/ 356086 w 1722259"/>
              <a:gd name="connsiteY1" fmla="*/ 52460 h 569011"/>
              <a:gd name="connsiteX2" fmla="*/ 712173 w 1722259"/>
              <a:gd name="connsiteY2" fmla="*/ 325474 h 569011"/>
              <a:gd name="connsiteX3" fmla="*/ 985172 w 1722259"/>
              <a:gd name="connsiteY3" fmla="*/ 40590 h 569011"/>
              <a:gd name="connsiteX4" fmla="*/ 1722259 w 1722259"/>
              <a:gd name="connsiteY4" fmla="*/ 569011 h 569011"/>
              <a:gd name="connsiteX0" fmla="*/ 0 w 1722259"/>
              <a:gd name="connsiteY0" fmla="*/ 344235 h 516551"/>
              <a:gd name="connsiteX1" fmla="*/ 356086 w 1722259"/>
              <a:gd name="connsiteY1" fmla="*/ 0 h 516551"/>
              <a:gd name="connsiteX2" fmla="*/ 712173 w 1722259"/>
              <a:gd name="connsiteY2" fmla="*/ 273014 h 516551"/>
              <a:gd name="connsiteX3" fmla="*/ 1213772 w 1722259"/>
              <a:gd name="connsiteY3" fmla="*/ 140530 h 516551"/>
              <a:gd name="connsiteX4" fmla="*/ 1722259 w 1722259"/>
              <a:gd name="connsiteY4" fmla="*/ 516551 h 516551"/>
              <a:gd name="connsiteX0" fmla="*/ 0 w 1722259"/>
              <a:gd name="connsiteY0" fmla="*/ 344235 h 525036"/>
              <a:gd name="connsiteX1" fmla="*/ 356086 w 1722259"/>
              <a:gd name="connsiteY1" fmla="*/ 0 h 525036"/>
              <a:gd name="connsiteX2" fmla="*/ 788373 w 1722259"/>
              <a:gd name="connsiteY2" fmla="*/ 501614 h 525036"/>
              <a:gd name="connsiteX3" fmla="*/ 1213772 w 1722259"/>
              <a:gd name="connsiteY3" fmla="*/ 140530 h 525036"/>
              <a:gd name="connsiteX4" fmla="*/ 1722259 w 1722259"/>
              <a:gd name="connsiteY4" fmla="*/ 516551 h 525036"/>
              <a:gd name="connsiteX0" fmla="*/ 0 w 1722259"/>
              <a:gd name="connsiteY0" fmla="*/ 206194 h 378510"/>
              <a:gd name="connsiteX1" fmla="*/ 432286 w 1722259"/>
              <a:gd name="connsiteY1" fmla="*/ 14359 h 378510"/>
              <a:gd name="connsiteX2" fmla="*/ 788373 w 1722259"/>
              <a:gd name="connsiteY2" fmla="*/ 363573 h 378510"/>
              <a:gd name="connsiteX3" fmla="*/ 1213772 w 1722259"/>
              <a:gd name="connsiteY3" fmla="*/ 2489 h 378510"/>
              <a:gd name="connsiteX4" fmla="*/ 1722259 w 1722259"/>
              <a:gd name="connsiteY4" fmla="*/ 378510 h 378510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13170 h 389191"/>
              <a:gd name="connsiteX4" fmla="*/ 1722259 w 1722259"/>
              <a:gd name="connsiteY4" fmla="*/ 389191 h 389191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16875 h 384976"/>
              <a:gd name="connsiteX1" fmla="*/ 432286 w 1722259"/>
              <a:gd name="connsiteY1" fmla="*/ 25040 h 384976"/>
              <a:gd name="connsiteX2" fmla="*/ 788373 w 1722259"/>
              <a:gd name="connsiteY2" fmla="*/ 374254 h 384976"/>
              <a:gd name="connsiteX3" fmla="*/ 1213772 w 1722259"/>
              <a:gd name="connsiteY3" fmla="*/ 89370 h 384976"/>
              <a:gd name="connsiteX4" fmla="*/ 1722259 w 1722259"/>
              <a:gd name="connsiteY4" fmla="*/ 84391 h 384976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81565 h 830666"/>
              <a:gd name="connsiteX1" fmla="*/ 432286 w 1722259"/>
              <a:gd name="connsiteY1" fmla="*/ 89730 h 830666"/>
              <a:gd name="connsiteX2" fmla="*/ 788373 w 1722259"/>
              <a:gd name="connsiteY2" fmla="*/ 819944 h 830666"/>
              <a:gd name="connsiteX3" fmla="*/ 1213772 w 1722259"/>
              <a:gd name="connsiteY3" fmla="*/ 154060 h 830666"/>
              <a:gd name="connsiteX4" fmla="*/ 1722259 w 1722259"/>
              <a:gd name="connsiteY4" fmla="*/ 453881 h 830666"/>
              <a:gd name="connsiteX0" fmla="*/ 0 w 1417459"/>
              <a:gd name="connsiteY0" fmla="*/ 281565 h 830666"/>
              <a:gd name="connsiteX1" fmla="*/ 432286 w 1417459"/>
              <a:gd name="connsiteY1" fmla="*/ 89730 h 830666"/>
              <a:gd name="connsiteX2" fmla="*/ 788373 w 1417459"/>
              <a:gd name="connsiteY2" fmla="*/ 819944 h 830666"/>
              <a:gd name="connsiteX3" fmla="*/ 1213772 w 1417459"/>
              <a:gd name="connsiteY3" fmla="*/ 154060 h 830666"/>
              <a:gd name="connsiteX4" fmla="*/ 1417459 w 1417459"/>
              <a:gd name="connsiteY4" fmla="*/ 758681 h 830666"/>
              <a:gd name="connsiteX0" fmla="*/ 0 w 1715909"/>
              <a:gd name="connsiteY0" fmla="*/ 281565 h 830666"/>
              <a:gd name="connsiteX1" fmla="*/ 432286 w 1715909"/>
              <a:gd name="connsiteY1" fmla="*/ 89730 h 830666"/>
              <a:gd name="connsiteX2" fmla="*/ 788373 w 1715909"/>
              <a:gd name="connsiteY2" fmla="*/ 819944 h 830666"/>
              <a:gd name="connsiteX3" fmla="*/ 1213772 w 1715909"/>
              <a:gd name="connsiteY3" fmla="*/ 154060 h 830666"/>
              <a:gd name="connsiteX4" fmla="*/ 1715909 w 1715909"/>
              <a:gd name="connsiteY4" fmla="*/ 460231 h 830666"/>
              <a:gd name="connsiteX0" fmla="*/ 0 w 1715909"/>
              <a:gd name="connsiteY0" fmla="*/ 230765 h 475066"/>
              <a:gd name="connsiteX1" fmla="*/ 432286 w 1715909"/>
              <a:gd name="connsiteY1" fmla="*/ 38930 h 475066"/>
              <a:gd name="connsiteX2" fmla="*/ 788373 w 1715909"/>
              <a:gd name="connsiteY2" fmla="*/ 464344 h 475066"/>
              <a:gd name="connsiteX3" fmla="*/ 1213772 w 1715909"/>
              <a:gd name="connsiteY3" fmla="*/ 103260 h 475066"/>
              <a:gd name="connsiteX4" fmla="*/ 1715909 w 1715909"/>
              <a:gd name="connsiteY4" fmla="*/ 409431 h 475066"/>
              <a:gd name="connsiteX0" fmla="*/ 0 w 1715909"/>
              <a:gd name="connsiteY0" fmla="*/ 230765 h 487766"/>
              <a:gd name="connsiteX1" fmla="*/ 432286 w 1715909"/>
              <a:gd name="connsiteY1" fmla="*/ 38930 h 487766"/>
              <a:gd name="connsiteX2" fmla="*/ 788373 w 1715909"/>
              <a:gd name="connsiteY2" fmla="*/ 464344 h 487766"/>
              <a:gd name="connsiteX3" fmla="*/ 1213772 w 1715909"/>
              <a:gd name="connsiteY3" fmla="*/ 179460 h 487766"/>
              <a:gd name="connsiteX4" fmla="*/ 1715909 w 1715909"/>
              <a:gd name="connsiteY4" fmla="*/ 409431 h 487766"/>
              <a:gd name="connsiteX0" fmla="*/ 0 w 1715909"/>
              <a:gd name="connsiteY0" fmla="*/ 78365 h 313922"/>
              <a:gd name="connsiteX1" fmla="*/ 432286 w 1715909"/>
              <a:gd name="connsiteY1" fmla="*/ 38930 h 313922"/>
              <a:gd name="connsiteX2" fmla="*/ 788373 w 1715909"/>
              <a:gd name="connsiteY2" fmla="*/ 311944 h 313922"/>
              <a:gd name="connsiteX3" fmla="*/ 1213772 w 1715909"/>
              <a:gd name="connsiteY3" fmla="*/ 27060 h 313922"/>
              <a:gd name="connsiteX4" fmla="*/ 1715909 w 1715909"/>
              <a:gd name="connsiteY4" fmla="*/ 257031 h 3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909" h="313922">
                <a:moveTo>
                  <a:pt x="0" y="78365"/>
                </a:moveTo>
                <a:cubicBezTo>
                  <a:pt x="232995" y="52520"/>
                  <a:pt x="300891" y="0"/>
                  <a:pt x="432286" y="38930"/>
                </a:cubicBezTo>
                <a:cubicBezTo>
                  <a:pt x="563681" y="77860"/>
                  <a:pt x="658125" y="313922"/>
                  <a:pt x="788373" y="311944"/>
                </a:cubicBezTo>
                <a:cubicBezTo>
                  <a:pt x="918621" y="309966"/>
                  <a:pt x="1059183" y="36212"/>
                  <a:pt x="1213772" y="27060"/>
                </a:cubicBezTo>
                <a:cubicBezTo>
                  <a:pt x="1368361" y="17908"/>
                  <a:pt x="1533713" y="245991"/>
                  <a:pt x="1715909" y="257031"/>
                </a:cubicBezTo>
              </a:path>
            </a:pathLst>
          </a:cu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Cube 24"/>
          <p:cNvSpPr/>
          <p:nvPr/>
        </p:nvSpPr>
        <p:spPr>
          <a:xfrm>
            <a:off x="4041210" y="1571112"/>
            <a:ext cx="1043940" cy="1404884"/>
          </a:xfrm>
          <a:prstGeom prst="cube">
            <a:avLst>
              <a:gd name="adj" fmla="val 6000"/>
            </a:avLst>
          </a:prstGeom>
          <a:ln>
            <a:solidFill>
              <a:schemeClr val="accent5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5062290" y="2281999"/>
            <a:ext cx="883920" cy="549406"/>
          </a:xfrm>
          <a:prstGeom prst="cube">
            <a:avLst>
              <a:gd name="adj" fmla="val 8774"/>
            </a:avLst>
          </a:prstGeom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073449" y="1177184"/>
            <a:ext cx="1042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FADC </a:t>
            </a:r>
            <a:r>
              <a:rPr lang="en-US" sz="1400" b="1" dirty="0" smtClean="0"/>
              <a:t>x48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108701" y="185166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FTB</a:t>
            </a:r>
            <a:r>
              <a:rPr lang="en-US" sz="1400" b="1" dirty="0" smtClean="0"/>
              <a:t> x48</a:t>
            </a:r>
            <a:endParaRPr lang="en-US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4104668" y="1779847"/>
            <a:ext cx="228600" cy="11607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flash ADC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401848" y="1779846"/>
            <a:ext cx="246380" cy="1160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zero-sup.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715432" y="1779845"/>
            <a:ext cx="247756" cy="1160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format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089712" y="2386166"/>
            <a:ext cx="441960" cy="4196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format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555825" y="2374205"/>
            <a:ext cx="324758" cy="2065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B2L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556278" y="2608966"/>
            <a:ext cx="324758" cy="203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Aurora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5" name="フリーフォーム 135"/>
          <p:cNvSpPr/>
          <p:nvPr/>
        </p:nvSpPr>
        <p:spPr>
          <a:xfrm rot="20460255">
            <a:off x="5818017" y="1922428"/>
            <a:ext cx="1260507" cy="373132"/>
          </a:xfrm>
          <a:custGeom>
            <a:avLst/>
            <a:gdLst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427145 h 427145"/>
              <a:gd name="connsiteX1" fmla="*/ 356086 w 1341259"/>
              <a:gd name="connsiteY1" fmla="*/ 82910 h 427145"/>
              <a:gd name="connsiteX2" fmla="*/ 712173 w 1341259"/>
              <a:gd name="connsiteY2" fmla="*/ 355924 h 427145"/>
              <a:gd name="connsiteX3" fmla="*/ 985172 w 1341259"/>
              <a:gd name="connsiteY3" fmla="*/ 71040 h 427145"/>
              <a:gd name="connsiteX4" fmla="*/ 1341259 w 1341259"/>
              <a:gd name="connsiteY4" fmla="*/ 142261 h 42714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259" h="391715">
                <a:moveTo>
                  <a:pt x="0" y="391715"/>
                </a:moveTo>
                <a:cubicBezTo>
                  <a:pt x="232995" y="365870"/>
                  <a:pt x="218341" y="92375"/>
                  <a:pt x="356086" y="47480"/>
                </a:cubicBezTo>
                <a:cubicBezTo>
                  <a:pt x="499000" y="72520"/>
                  <a:pt x="607325" y="322472"/>
                  <a:pt x="712173" y="320494"/>
                </a:cubicBezTo>
                <a:cubicBezTo>
                  <a:pt x="817021" y="318516"/>
                  <a:pt x="880324" y="71220"/>
                  <a:pt x="985172" y="35610"/>
                </a:cubicBezTo>
                <a:cubicBezTo>
                  <a:pt x="1090020" y="0"/>
                  <a:pt x="1159063" y="95791"/>
                  <a:pt x="1341259" y="106831"/>
                </a:cubicBezTo>
              </a:path>
            </a:pathLst>
          </a:cu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997" t="31327" b="26084"/>
          <a:stretch/>
        </p:blipFill>
        <p:spPr bwMode="auto">
          <a:xfrm>
            <a:off x="7013010" y="1657881"/>
            <a:ext cx="1367211" cy="11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ounded Rectangle 36"/>
          <p:cNvSpPr/>
          <p:nvPr/>
        </p:nvSpPr>
        <p:spPr>
          <a:xfrm>
            <a:off x="7700985" y="1758569"/>
            <a:ext cx="479951" cy="891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688497" y="1846293"/>
            <a:ext cx="492443" cy="7126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000" dirty="0" smtClean="0"/>
              <a:t>basf2</a:t>
            </a:r>
            <a:endParaRPr lang="en-US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7039819" y="1369250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COPPER</a:t>
            </a:r>
            <a:r>
              <a:rPr lang="en-US" sz="1400" b="1" dirty="0" smtClean="0"/>
              <a:t> x48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044970" y="1674190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HSLB</a:t>
            </a:r>
            <a:endParaRPr lang="en-US" sz="14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7024321" y="2796771"/>
            <a:ext cx="1102047" cy="812189"/>
            <a:chOff x="1142999" y="3589043"/>
            <a:chExt cx="990601" cy="740157"/>
          </a:xfrm>
        </p:grpSpPr>
        <p:sp>
          <p:nvSpPr>
            <p:cNvPr id="45" name="Cube 44"/>
            <p:cNvSpPr/>
            <p:nvPr/>
          </p:nvSpPr>
          <p:spPr>
            <a:xfrm>
              <a:off x="1142999" y="3855966"/>
              <a:ext cx="990601" cy="473234"/>
            </a:xfrm>
            <a:prstGeom prst="cube">
              <a:avLst>
                <a:gd name="adj" fmla="val 841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64637" y="3589043"/>
              <a:ext cx="731975" cy="308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DatCon</a:t>
              </a:r>
              <a:endParaRPr lang="en-US" sz="1600" b="1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8099557" y="2895600"/>
            <a:ext cx="1034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PXD</a:t>
            </a:r>
            <a:r>
              <a:rPr lang="ja-JP" altLang="en-US" dirty="0" smtClean="0"/>
              <a:t>の</a:t>
            </a:r>
            <a:endParaRPr lang="en-US" altLang="ja-JP" dirty="0" smtClean="0"/>
          </a:p>
          <a:p>
            <a:r>
              <a:rPr lang="ja-JP" altLang="en-US" dirty="0" smtClean="0"/>
              <a:t>データ量</a:t>
            </a:r>
            <a:endParaRPr lang="en-US" altLang="ja-JP" dirty="0" smtClean="0"/>
          </a:p>
          <a:p>
            <a:r>
              <a:rPr lang="ja-JP" altLang="en-US" dirty="0" smtClean="0"/>
              <a:t>を削減</a:t>
            </a:r>
            <a:endParaRPr lang="en-US" dirty="0"/>
          </a:p>
        </p:txBody>
      </p:sp>
      <p:sp>
        <p:nvSpPr>
          <p:cNvPr id="49" name="Freeform 48"/>
          <p:cNvSpPr/>
          <p:nvPr/>
        </p:nvSpPr>
        <p:spPr>
          <a:xfrm>
            <a:off x="5905902" y="2595967"/>
            <a:ext cx="1107108" cy="772715"/>
          </a:xfrm>
          <a:custGeom>
            <a:avLst/>
            <a:gdLst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96240 w 944880"/>
              <a:gd name="connsiteY5" fmla="*/ 262201 h 1438481"/>
              <a:gd name="connsiteX6" fmla="*/ 408432 w 944880"/>
              <a:gd name="connsiteY6" fmla="*/ 341449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96240 w 944880"/>
              <a:gd name="connsiteY5" fmla="*/ 262201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12064 w 944880"/>
              <a:gd name="connsiteY8" fmla="*/ 591385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12064 w 944880"/>
              <a:gd name="connsiteY8" fmla="*/ 591385 h 1438481"/>
              <a:gd name="connsiteX9" fmla="*/ 566928 w 944880"/>
              <a:gd name="connsiteY9" fmla="*/ 780361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42544 w 944880"/>
              <a:gd name="connsiteY8" fmla="*/ 621865 h 1438481"/>
              <a:gd name="connsiteX9" fmla="*/ 566928 w 944880"/>
              <a:gd name="connsiteY9" fmla="*/ 780361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9433 h 1439553"/>
              <a:gd name="connsiteX1" fmla="*/ 54864 w 944880"/>
              <a:gd name="connsiteY1" fmla="*/ 1145 h 1439553"/>
              <a:gd name="connsiteX2" fmla="*/ 146304 w 944880"/>
              <a:gd name="connsiteY2" fmla="*/ 13337 h 1439553"/>
              <a:gd name="connsiteX3" fmla="*/ 140208 w 944880"/>
              <a:gd name="connsiteY3" fmla="*/ 104777 h 1439553"/>
              <a:gd name="connsiteX4" fmla="*/ 237744 w 944880"/>
              <a:gd name="connsiteY4" fmla="*/ 208409 h 1439553"/>
              <a:gd name="connsiteX5" fmla="*/ 359664 w 944880"/>
              <a:gd name="connsiteY5" fmla="*/ 275465 h 1439553"/>
              <a:gd name="connsiteX6" fmla="*/ 420624 w 944880"/>
              <a:gd name="connsiteY6" fmla="*/ 397385 h 1439553"/>
              <a:gd name="connsiteX7" fmla="*/ 451104 w 944880"/>
              <a:gd name="connsiteY7" fmla="*/ 531497 h 1439553"/>
              <a:gd name="connsiteX8" fmla="*/ 542544 w 944880"/>
              <a:gd name="connsiteY8" fmla="*/ 622937 h 1439553"/>
              <a:gd name="connsiteX9" fmla="*/ 566928 w 944880"/>
              <a:gd name="connsiteY9" fmla="*/ 781433 h 1439553"/>
              <a:gd name="connsiteX10" fmla="*/ 542544 w 944880"/>
              <a:gd name="connsiteY10" fmla="*/ 921641 h 1439553"/>
              <a:gd name="connsiteX11" fmla="*/ 609600 w 944880"/>
              <a:gd name="connsiteY11" fmla="*/ 1104521 h 1439553"/>
              <a:gd name="connsiteX12" fmla="*/ 701040 w 944880"/>
              <a:gd name="connsiteY12" fmla="*/ 1238633 h 1439553"/>
              <a:gd name="connsiteX13" fmla="*/ 737616 w 944880"/>
              <a:gd name="connsiteY13" fmla="*/ 1427609 h 1439553"/>
              <a:gd name="connsiteX14" fmla="*/ 890016 w 944880"/>
              <a:gd name="connsiteY14" fmla="*/ 1421513 h 1439553"/>
              <a:gd name="connsiteX15" fmla="*/ 944880 w 944880"/>
              <a:gd name="connsiteY15" fmla="*/ 1433705 h 1439553"/>
              <a:gd name="connsiteX0" fmla="*/ 0 w 944880"/>
              <a:gd name="connsiteY0" fmla="*/ 22482 h 1442602"/>
              <a:gd name="connsiteX1" fmla="*/ 54864 w 944880"/>
              <a:gd name="connsiteY1" fmla="*/ 4194 h 1442602"/>
              <a:gd name="connsiteX2" fmla="*/ 146304 w 944880"/>
              <a:gd name="connsiteY2" fmla="*/ 16386 h 1442602"/>
              <a:gd name="connsiteX3" fmla="*/ 195072 w 944880"/>
              <a:gd name="connsiteY3" fmla="*/ 162690 h 1442602"/>
              <a:gd name="connsiteX4" fmla="*/ 237744 w 944880"/>
              <a:gd name="connsiteY4" fmla="*/ 211458 h 1442602"/>
              <a:gd name="connsiteX5" fmla="*/ 359664 w 944880"/>
              <a:gd name="connsiteY5" fmla="*/ 278514 h 1442602"/>
              <a:gd name="connsiteX6" fmla="*/ 420624 w 944880"/>
              <a:gd name="connsiteY6" fmla="*/ 400434 h 1442602"/>
              <a:gd name="connsiteX7" fmla="*/ 451104 w 944880"/>
              <a:gd name="connsiteY7" fmla="*/ 534546 h 1442602"/>
              <a:gd name="connsiteX8" fmla="*/ 542544 w 944880"/>
              <a:gd name="connsiteY8" fmla="*/ 625986 h 1442602"/>
              <a:gd name="connsiteX9" fmla="*/ 566928 w 944880"/>
              <a:gd name="connsiteY9" fmla="*/ 784482 h 1442602"/>
              <a:gd name="connsiteX10" fmla="*/ 542544 w 944880"/>
              <a:gd name="connsiteY10" fmla="*/ 924690 h 1442602"/>
              <a:gd name="connsiteX11" fmla="*/ 609600 w 944880"/>
              <a:gd name="connsiteY11" fmla="*/ 1107570 h 1442602"/>
              <a:gd name="connsiteX12" fmla="*/ 701040 w 944880"/>
              <a:gd name="connsiteY12" fmla="*/ 1241682 h 1442602"/>
              <a:gd name="connsiteX13" fmla="*/ 737616 w 944880"/>
              <a:gd name="connsiteY13" fmla="*/ 1430658 h 1442602"/>
              <a:gd name="connsiteX14" fmla="*/ 890016 w 944880"/>
              <a:gd name="connsiteY14" fmla="*/ 1424562 h 1442602"/>
              <a:gd name="connsiteX15" fmla="*/ 944880 w 944880"/>
              <a:gd name="connsiteY15" fmla="*/ 1436754 h 1442602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37744 w 944880"/>
              <a:gd name="connsiteY4" fmla="*/ 209624 h 1440768"/>
              <a:gd name="connsiteX5" fmla="*/ 359664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359664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73024 w 944880"/>
              <a:gd name="connsiteY8" fmla="*/ 666824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73024 w 944880"/>
              <a:gd name="connsiteY8" fmla="*/ 666824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33984 w 944880"/>
              <a:gd name="connsiteY11" fmla="*/ 1093544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38546"/>
              <a:gd name="connsiteX1" fmla="*/ 54864 w 944880"/>
              <a:gd name="connsiteY1" fmla="*/ 2360 h 1438546"/>
              <a:gd name="connsiteX2" fmla="*/ 146304 w 944880"/>
              <a:gd name="connsiteY2" fmla="*/ 14552 h 1438546"/>
              <a:gd name="connsiteX3" fmla="*/ 182880 w 944880"/>
              <a:gd name="connsiteY3" fmla="*/ 130376 h 1438546"/>
              <a:gd name="connsiteX4" fmla="*/ 286512 w 944880"/>
              <a:gd name="connsiteY4" fmla="*/ 209624 h 1438546"/>
              <a:gd name="connsiteX5" fmla="*/ 426720 w 944880"/>
              <a:gd name="connsiteY5" fmla="*/ 276680 h 1438546"/>
              <a:gd name="connsiteX6" fmla="*/ 414528 w 944880"/>
              <a:gd name="connsiteY6" fmla="*/ 435176 h 1438546"/>
              <a:gd name="connsiteX7" fmla="*/ 463296 w 944880"/>
              <a:gd name="connsiteY7" fmla="*/ 593672 h 1438546"/>
              <a:gd name="connsiteX8" fmla="*/ 573024 w 944880"/>
              <a:gd name="connsiteY8" fmla="*/ 666824 h 1438546"/>
              <a:gd name="connsiteX9" fmla="*/ 566928 w 944880"/>
              <a:gd name="connsiteY9" fmla="*/ 782648 h 1438546"/>
              <a:gd name="connsiteX10" fmla="*/ 542544 w 944880"/>
              <a:gd name="connsiteY10" fmla="*/ 922856 h 1438546"/>
              <a:gd name="connsiteX11" fmla="*/ 633984 w 944880"/>
              <a:gd name="connsiteY11" fmla="*/ 1093544 h 1438546"/>
              <a:gd name="connsiteX12" fmla="*/ 640080 w 944880"/>
              <a:gd name="connsiteY12" fmla="*/ 1270328 h 1438546"/>
              <a:gd name="connsiteX13" fmla="*/ 737616 w 944880"/>
              <a:gd name="connsiteY13" fmla="*/ 1428824 h 1438546"/>
              <a:gd name="connsiteX14" fmla="*/ 890016 w 944880"/>
              <a:gd name="connsiteY14" fmla="*/ 1422728 h 1438546"/>
              <a:gd name="connsiteX15" fmla="*/ 944880 w 944880"/>
              <a:gd name="connsiteY15" fmla="*/ 1434920 h 1438546"/>
              <a:gd name="connsiteX0" fmla="*/ 0 w 944880"/>
              <a:gd name="connsiteY0" fmla="*/ 20648 h 1445289"/>
              <a:gd name="connsiteX1" fmla="*/ 54864 w 944880"/>
              <a:gd name="connsiteY1" fmla="*/ 2360 h 1445289"/>
              <a:gd name="connsiteX2" fmla="*/ 146304 w 944880"/>
              <a:gd name="connsiteY2" fmla="*/ 14552 h 1445289"/>
              <a:gd name="connsiteX3" fmla="*/ 182880 w 944880"/>
              <a:gd name="connsiteY3" fmla="*/ 130376 h 1445289"/>
              <a:gd name="connsiteX4" fmla="*/ 286512 w 944880"/>
              <a:gd name="connsiteY4" fmla="*/ 209624 h 1445289"/>
              <a:gd name="connsiteX5" fmla="*/ 426720 w 944880"/>
              <a:gd name="connsiteY5" fmla="*/ 276680 h 1445289"/>
              <a:gd name="connsiteX6" fmla="*/ 414528 w 944880"/>
              <a:gd name="connsiteY6" fmla="*/ 435176 h 1445289"/>
              <a:gd name="connsiteX7" fmla="*/ 463296 w 944880"/>
              <a:gd name="connsiteY7" fmla="*/ 593672 h 1445289"/>
              <a:gd name="connsiteX8" fmla="*/ 573024 w 944880"/>
              <a:gd name="connsiteY8" fmla="*/ 666824 h 1445289"/>
              <a:gd name="connsiteX9" fmla="*/ 566928 w 944880"/>
              <a:gd name="connsiteY9" fmla="*/ 782648 h 1445289"/>
              <a:gd name="connsiteX10" fmla="*/ 542544 w 944880"/>
              <a:gd name="connsiteY10" fmla="*/ 922856 h 1445289"/>
              <a:gd name="connsiteX11" fmla="*/ 633984 w 944880"/>
              <a:gd name="connsiteY11" fmla="*/ 1093544 h 1445289"/>
              <a:gd name="connsiteX12" fmla="*/ 640080 w 944880"/>
              <a:gd name="connsiteY12" fmla="*/ 1270328 h 1445289"/>
              <a:gd name="connsiteX13" fmla="*/ 737616 w 944880"/>
              <a:gd name="connsiteY13" fmla="*/ 1428824 h 1445289"/>
              <a:gd name="connsiteX14" fmla="*/ 841248 w 944880"/>
              <a:gd name="connsiteY14" fmla="*/ 1441016 h 1445289"/>
              <a:gd name="connsiteX15" fmla="*/ 944880 w 944880"/>
              <a:gd name="connsiteY15" fmla="*/ 1434920 h 1445289"/>
              <a:gd name="connsiteX0" fmla="*/ 0 w 944880"/>
              <a:gd name="connsiteY0" fmla="*/ 30682 h 1455323"/>
              <a:gd name="connsiteX1" fmla="*/ 85344 w 944880"/>
              <a:gd name="connsiteY1" fmla="*/ 202 h 1455323"/>
              <a:gd name="connsiteX2" fmla="*/ 146304 w 944880"/>
              <a:gd name="connsiteY2" fmla="*/ 24586 h 1455323"/>
              <a:gd name="connsiteX3" fmla="*/ 182880 w 944880"/>
              <a:gd name="connsiteY3" fmla="*/ 140410 h 1455323"/>
              <a:gd name="connsiteX4" fmla="*/ 286512 w 944880"/>
              <a:gd name="connsiteY4" fmla="*/ 219658 h 1455323"/>
              <a:gd name="connsiteX5" fmla="*/ 426720 w 944880"/>
              <a:gd name="connsiteY5" fmla="*/ 286714 h 1455323"/>
              <a:gd name="connsiteX6" fmla="*/ 414528 w 944880"/>
              <a:gd name="connsiteY6" fmla="*/ 445210 h 1455323"/>
              <a:gd name="connsiteX7" fmla="*/ 463296 w 944880"/>
              <a:gd name="connsiteY7" fmla="*/ 603706 h 1455323"/>
              <a:gd name="connsiteX8" fmla="*/ 573024 w 944880"/>
              <a:gd name="connsiteY8" fmla="*/ 676858 h 1455323"/>
              <a:gd name="connsiteX9" fmla="*/ 566928 w 944880"/>
              <a:gd name="connsiteY9" fmla="*/ 792682 h 1455323"/>
              <a:gd name="connsiteX10" fmla="*/ 542544 w 944880"/>
              <a:gd name="connsiteY10" fmla="*/ 932890 h 1455323"/>
              <a:gd name="connsiteX11" fmla="*/ 633984 w 944880"/>
              <a:gd name="connsiteY11" fmla="*/ 1103578 h 1455323"/>
              <a:gd name="connsiteX12" fmla="*/ 640080 w 944880"/>
              <a:gd name="connsiteY12" fmla="*/ 1280362 h 1455323"/>
              <a:gd name="connsiteX13" fmla="*/ 737616 w 944880"/>
              <a:gd name="connsiteY13" fmla="*/ 1438858 h 1455323"/>
              <a:gd name="connsiteX14" fmla="*/ 841248 w 944880"/>
              <a:gd name="connsiteY14" fmla="*/ 1451050 h 1455323"/>
              <a:gd name="connsiteX15" fmla="*/ 944880 w 944880"/>
              <a:gd name="connsiteY15" fmla="*/ 1444954 h 1455323"/>
              <a:gd name="connsiteX0" fmla="*/ 0 w 944880"/>
              <a:gd name="connsiteY0" fmla="*/ 31368 h 1456009"/>
              <a:gd name="connsiteX1" fmla="*/ 85344 w 944880"/>
              <a:gd name="connsiteY1" fmla="*/ 888 h 1456009"/>
              <a:gd name="connsiteX2" fmla="*/ 176784 w 944880"/>
              <a:gd name="connsiteY2" fmla="*/ 67944 h 1456009"/>
              <a:gd name="connsiteX3" fmla="*/ 182880 w 944880"/>
              <a:gd name="connsiteY3" fmla="*/ 141096 h 1456009"/>
              <a:gd name="connsiteX4" fmla="*/ 286512 w 944880"/>
              <a:gd name="connsiteY4" fmla="*/ 220344 h 1456009"/>
              <a:gd name="connsiteX5" fmla="*/ 426720 w 944880"/>
              <a:gd name="connsiteY5" fmla="*/ 287400 h 1456009"/>
              <a:gd name="connsiteX6" fmla="*/ 414528 w 944880"/>
              <a:gd name="connsiteY6" fmla="*/ 445896 h 1456009"/>
              <a:gd name="connsiteX7" fmla="*/ 463296 w 944880"/>
              <a:gd name="connsiteY7" fmla="*/ 604392 h 1456009"/>
              <a:gd name="connsiteX8" fmla="*/ 573024 w 944880"/>
              <a:gd name="connsiteY8" fmla="*/ 677544 h 1456009"/>
              <a:gd name="connsiteX9" fmla="*/ 566928 w 944880"/>
              <a:gd name="connsiteY9" fmla="*/ 793368 h 1456009"/>
              <a:gd name="connsiteX10" fmla="*/ 542544 w 944880"/>
              <a:gd name="connsiteY10" fmla="*/ 933576 h 1456009"/>
              <a:gd name="connsiteX11" fmla="*/ 633984 w 944880"/>
              <a:gd name="connsiteY11" fmla="*/ 1104264 h 1456009"/>
              <a:gd name="connsiteX12" fmla="*/ 640080 w 944880"/>
              <a:gd name="connsiteY12" fmla="*/ 1281048 h 1456009"/>
              <a:gd name="connsiteX13" fmla="*/ 737616 w 944880"/>
              <a:gd name="connsiteY13" fmla="*/ 1439544 h 1456009"/>
              <a:gd name="connsiteX14" fmla="*/ 841248 w 944880"/>
              <a:gd name="connsiteY14" fmla="*/ 1451736 h 1456009"/>
              <a:gd name="connsiteX15" fmla="*/ 944880 w 944880"/>
              <a:gd name="connsiteY15" fmla="*/ 1445640 h 1456009"/>
              <a:gd name="connsiteX0" fmla="*/ 0 w 944880"/>
              <a:gd name="connsiteY0" fmla="*/ 9394 h 1434035"/>
              <a:gd name="connsiteX1" fmla="*/ 85344 w 944880"/>
              <a:gd name="connsiteY1" fmla="*/ 3298 h 1434035"/>
              <a:gd name="connsiteX2" fmla="*/ 176784 w 944880"/>
              <a:gd name="connsiteY2" fmla="*/ 45970 h 1434035"/>
              <a:gd name="connsiteX3" fmla="*/ 182880 w 944880"/>
              <a:gd name="connsiteY3" fmla="*/ 119122 h 1434035"/>
              <a:gd name="connsiteX4" fmla="*/ 286512 w 944880"/>
              <a:gd name="connsiteY4" fmla="*/ 198370 h 1434035"/>
              <a:gd name="connsiteX5" fmla="*/ 426720 w 944880"/>
              <a:gd name="connsiteY5" fmla="*/ 265426 h 1434035"/>
              <a:gd name="connsiteX6" fmla="*/ 414528 w 944880"/>
              <a:gd name="connsiteY6" fmla="*/ 423922 h 1434035"/>
              <a:gd name="connsiteX7" fmla="*/ 463296 w 944880"/>
              <a:gd name="connsiteY7" fmla="*/ 582418 h 1434035"/>
              <a:gd name="connsiteX8" fmla="*/ 573024 w 944880"/>
              <a:gd name="connsiteY8" fmla="*/ 655570 h 1434035"/>
              <a:gd name="connsiteX9" fmla="*/ 566928 w 944880"/>
              <a:gd name="connsiteY9" fmla="*/ 771394 h 1434035"/>
              <a:gd name="connsiteX10" fmla="*/ 542544 w 944880"/>
              <a:gd name="connsiteY10" fmla="*/ 911602 h 1434035"/>
              <a:gd name="connsiteX11" fmla="*/ 633984 w 944880"/>
              <a:gd name="connsiteY11" fmla="*/ 1082290 h 1434035"/>
              <a:gd name="connsiteX12" fmla="*/ 640080 w 944880"/>
              <a:gd name="connsiteY12" fmla="*/ 1259074 h 1434035"/>
              <a:gd name="connsiteX13" fmla="*/ 737616 w 944880"/>
              <a:gd name="connsiteY13" fmla="*/ 1417570 h 1434035"/>
              <a:gd name="connsiteX14" fmla="*/ 841248 w 944880"/>
              <a:gd name="connsiteY14" fmla="*/ 1429762 h 1434035"/>
              <a:gd name="connsiteX15" fmla="*/ 944880 w 944880"/>
              <a:gd name="connsiteY15" fmla="*/ 1423666 h 1434035"/>
              <a:gd name="connsiteX0" fmla="*/ 0 w 944880"/>
              <a:gd name="connsiteY0" fmla="*/ 10505 h 1435146"/>
              <a:gd name="connsiteX1" fmla="*/ 85344 w 944880"/>
              <a:gd name="connsiteY1" fmla="*/ 4409 h 1435146"/>
              <a:gd name="connsiteX2" fmla="*/ 146304 w 944880"/>
              <a:gd name="connsiteY2" fmla="*/ 10505 h 1435146"/>
              <a:gd name="connsiteX3" fmla="*/ 182880 w 944880"/>
              <a:gd name="connsiteY3" fmla="*/ 120233 h 1435146"/>
              <a:gd name="connsiteX4" fmla="*/ 286512 w 944880"/>
              <a:gd name="connsiteY4" fmla="*/ 199481 h 1435146"/>
              <a:gd name="connsiteX5" fmla="*/ 426720 w 944880"/>
              <a:gd name="connsiteY5" fmla="*/ 266537 h 1435146"/>
              <a:gd name="connsiteX6" fmla="*/ 414528 w 944880"/>
              <a:gd name="connsiteY6" fmla="*/ 425033 h 1435146"/>
              <a:gd name="connsiteX7" fmla="*/ 463296 w 944880"/>
              <a:gd name="connsiteY7" fmla="*/ 583529 h 1435146"/>
              <a:gd name="connsiteX8" fmla="*/ 573024 w 944880"/>
              <a:gd name="connsiteY8" fmla="*/ 656681 h 1435146"/>
              <a:gd name="connsiteX9" fmla="*/ 566928 w 944880"/>
              <a:gd name="connsiteY9" fmla="*/ 772505 h 1435146"/>
              <a:gd name="connsiteX10" fmla="*/ 542544 w 944880"/>
              <a:gd name="connsiteY10" fmla="*/ 912713 h 1435146"/>
              <a:gd name="connsiteX11" fmla="*/ 633984 w 944880"/>
              <a:gd name="connsiteY11" fmla="*/ 1083401 h 1435146"/>
              <a:gd name="connsiteX12" fmla="*/ 640080 w 944880"/>
              <a:gd name="connsiteY12" fmla="*/ 1260185 h 1435146"/>
              <a:gd name="connsiteX13" fmla="*/ 737616 w 944880"/>
              <a:gd name="connsiteY13" fmla="*/ 1418681 h 1435146"/>
              <a:gd name="connsiteX14" fmla="*/ 841248 w 944880"/>
              <a:gd name="connsiteY14" fmla="*/ 1430873 h 1435146"/>
              <a:gd name="connsiteX15" fmla="*/ 944880 w 944880"/>
              <a:gd name="connsiteY15" fmla="*/ 1424777 h 1435146"/>
              <a:gd name="connsiteX0" fmla="*/ 0 w 944880"/>
              <a:gd name="connsiteY0" fmla="*/ 24384 h 1449025"/>
              <a:gd name="connsiteX1" fmla="*/ 85344 w 944880"/>
              <a:gd name="connsiteY1" fmla="*/ 0 h 1449025"/>
              <a:gd name="connsiteX2" fmla="*/ 146304 w 944880"/>
              <a:gd name="connsiteY2" fmla="*/ 24384 h 1449025"/>
              <a:gd name="connsiteX3" fmla="*/ 182880 w 944880"/>
              <a:gd name="connsiteY3" fmla="*/ 134112 h 1449025"/>
              <a:gd name="connsiteX4" fmla="*/ 286512 w 944880"/>
              <a:gd name="connsiteY4" fmla="*/ 213360 h 1449025"/>
              <a:gd name="connsiteX5" fmla="*/ 426720 w 944880"/>
              <a:gd name="connsiteY5" fmla="*/ 280416 h 1449025"/>
              <a:gd name="connsiteX6" fmla="*/ 414528 w 944880"/>
              <a:gd name="connsiteY6" fmla="*/ 438912 h 1449025"/>
              <a:gd name="connsiteX7" fmla="*/ 463296 w 944880"/>
              <a:gd name="connsiteY7" fmla="*/ 597408 h 1449025"/>
              <a:gd name="connsiteX8" fmla="*/ 573024 w 944880"/>
              <a:gd name="connsiteY8" fmla="*/ 670560 h 1449025"/>
              <a:gd name="connsiteX9" fmla="*/ 566928 w 944880"/>
              <a:gd name="connsiteY9" fmla="*/ 786384 h 1449025"/>
              <a:gd name="connsiteX10" fmla="*/ 542544 w 944880"/>
              <a:gd name="connsiteY10" fmla="*/ 926592 h 1449025"/>
              <a:gd name="connsiteX11" fmla="*/ 633984 w 944880"/>
              <a:gd name="connsiteY11" fmla="*/ 1097280 h 1449025"/>
              <a:gd name="connsiteX12" fmla="*/ 640080 w 944880"/>
              <a:gd name="connsiteY12" fmla="*/ 1274064 h 1449025"/>
              <a:gd name="connsiteX13" fmla="*/ 737616 w 944880"/>
              <a:gd name="connsiteY13" fmla="*/ 1432560 h 1449025"/>
              <a:gd name="connsiteX14" fmla="*/ 841248 w 944880"/>
              <a:gd name="connsiteY14" fmla="*/ 1444752 h 1449025"/>
              <a:gd name="connsiteX15" fmla="*/ 944880 w 944880"/>
              <a:gd name="connsiteY15" fmla="*/ 1438656 h 1449025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66928 w 944880"/>
              <a:gd name="connsiteY9" fmla="*/ 786384 h 1445171"/>
              <a:gd name="connsiteX10" fmla="*/ 542544 w 944880"/>
              <a:gd name="connsiteY10" fmla="*/ 92659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66928 w 944880"/>
              <a:gd name="connsiteY9" fmla="*/ 786384 h 1445171"/>
              <a:gd name="connsiteX10" fmla="*/ 542544 w 944880"/>
              <a:gd name="connsiteY10" fmla="*/ 95707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2544 w 944880"/>
              <a:gd name="connsiteY10" fmla="*/ 95707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2544 w 944880"/>
              <a:gd name="connsiteY10" fmla="*/ 957072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60832 w 944880"/>
              <a:gd name="connsiteY8" fmla="*/ 694944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7678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60832 w 944880"/>
              <a:gd name="connsiteY8" fmla="*/ 694944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4880" h="1445171">
                <a:moveTo>
                  <a:pt x="0" y="24384"/>
                </a:moveTo>
                <a:cubicBezTo>
                  <a:pt x="19812" y="14732"/>
                  <a:pt x="55880" y="0"/>
                  <a:pt x="85344" y="0"/>
                </a:cubicBezTo>
                <a:cubicBezTo>
                  <a:pt x="114808" y="0"/>
                  <a:pt x="160528" y="2032"/>
                  <a:pt x="176784" y="24384"/>
                </a:cubicBezTo>
                <a:cubicBezTo>
                  <a:pt x="193040" y="46736"/>
                  <a:pt x="164592" y="102616"/>
                  <a:pt x="182880" y="134112"/>
                </a:cubicBezTo>
                <a:cubicBezTo>
                  <a:pt x="201168" y="165608"/>
                  <a:pt x="245872" y="188976"/>
                  <a:pt x="286512" y="213360"/>
                </a:cubicBezTo>
                <a:cubicBezTo>
                  <a:pt x="327152" y="237744"/>
                  <a:pt x="405384" y="242824"/>
                  <a:pt x="426720" y="280416"/>
                </a:cubicBezTo>
                <a:cubicBezTo>
                  <a:pt x="448056" y="318008"/>
                  <a:pt x="408432" y="386080"/>
                  <a:pt x="414528" y="438912"/>
                </a:cubicBezTo>
                <a:cubicBezTo>
                  <a:pt x="420624" y="491744"/>
                  <a:pt x="438912" y="554736"/>
                  <a:pt x="463296" y="597408"/>
                </a:cubicBezTo>
                <a:cubicBezTo>
                  <a:pt x="487680" y="640080"/>
                  <a:pt x="539496" y="653288"/>
                  <a:pt x="560832" y="694944"/>
                </a:cubicBezTo>
                <a:cubicBezTo>
                  <a:pt x="582168" y="736600"/>
                  <a:pt x="593344" y="800608"/>
                  <a:pt x="591312" y="847344"/>
                </a:cubicBezTo>
                <a:cubicBezTo>
                  <a:pt x="589280" y="894080"/>
                  <a:pt x="537464" y="930656"/>
                  <a:pt x="548640" y="975360"/>
                </a:cubicBezTo>
                <a:cubicBezTo>
                  <a:pt x="559816" y="1020064"/>
                  <a:pt x="643128" y="1065784"/>
                  <a:pt x="658368" y="1115568"/>
                </a:cubicBezTo>
                <a:cubicBezTo>
                  <a:pt x="673608" y="1165352"/>
                  <a:pt x="633984" y="1223264"/>
                  <a:pt x="640080" y="1274064"/>
                </a:cubicBezTo>
                <a:cubicBezTo>
                  <a:pt x="646176" y="1324864"/>
                  <a:pt x="661416" y="1391920"/>
                  <a:pt x="694944" y="1420368"/>
                </a:cubicBezTo>
                <a:cubicBezTo>
                  <a:pt x="728472" y="1448816"/>
                  <a:pt x="799592" y="1441704"/>
                  <a:pt x="841248" y="1444752"/>
                </a:cubicBezTo>
                <a:cubicBezTo>
                  <a:pt x="882904" y="1447800"/>
                  <a:pt x="934720" y="1433068"/>
                  <a:pt x="944880" y="1438656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184210" y="1596695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accent4">
                    <a:lumMod val="50000"/>
                  </a:schemeClr>
                </a:solidFill>
              </a:rPr>
              <a:t>データの流れ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20333197">
            <a:off x="6114636" y="2133370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belle2link</a:t>
            </a:r>
            <a:endParaRPr lang="en-US" sz="1200" b="1" dirty="0"/>
          </a:p>
        </p:txBody>
      </p:sp>
      <p:sp>
        <p:nvSpPr>
          <p:cNvPr id="52" name="TextBox 51"/>
          <p:cNvSpPr txBox="1"/>
          <p:nvPr/>
        </p:nvSpPr>
        <p:spPr>
          <a:xfrm rot="3352395">
            <a:off x="6213513" y="2780051"/>
            <a:ext cx="878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Aurora link</a:t>
            </a:r>
            <a:endParaRPr lang="en-US" sz="12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1130029" y="2831068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SVD</a:t>
            </a:r>
            <a:r>
              <a:rPr lang="ja-JP" altLang="en-US" dirty="0"/>
              <a:t> </a:t>
            </a:r>
            <a:r>
              <a:rPr lang="ja-JP" altLang="en-US" dirty="0" smtClean="0"/>
              <a:t>検出器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483309" y="1453515"/>
            <a:ext cx="1270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dirty="0" smtClean="0"/>
              <a:t>計</a:t>
            </a:r>
            <a:r>
              <a:rPr lang="en-US" sz="1600" b="1" dirty="0" smtClean="0"/>
              <a:t>1748</a:t>
            </a:r>
            <a:r>
              <a:rPr lang="ja-JP" altLang="en-US" sz="1600" b="1" dirty="0" smtClean="0"/>
              <a:t>個の</a:t>
            </a:r>
            <a:endParaRPr lang="en-US" altLang="ja-JP" sz="1600" b="1" dirty="0" smtClean="0"/>
          </a:p>
          <a:p>
            <a:pPr algn="ctr"/>
            <a:r>
              <a:rPr lang="en-US" sz="1600" b="1" dirty="0" smtClean="0"/>
              <a:t>APV25</a:t>
            </a:r>
            <a:r>
              <a:rPr lang="ja-JP" altLang="en-US" sz="1600" b="1" dirty="0" smtClean="0"/>
              <a:t>チップ</a:t>
            </a:r>
            <a:endParaRPr lang="en-US" sz="16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2142993" y="1297581"/>
            <a:ext cx="63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~2m</a:t>
            </a:r>
          </a:p>
          <a:p>
            <a:pPr algn="ctr"/>
            <a:r>
              <a:rPr lang="en-US" sz="1200" dirty="0" smtClean="0"/>
              <a:t>copper</a:t>
            </a:r>
          </a:p>
          <a:p>
            <a:pPr algn="ctr"/>
            <a:r>
              <a:rPr lang="en-US" sz="1200" dirty="0" smtClean="0"/>
              <a:t>cables</a:t>
            </a:r>
            <a:endParaRPr lang="en-US" sz="1200" dirty="0"/>
          </a:p>
        </p:txBody>
      </p:sp>
      <p:sp>
        <p:nvSpPr>
          <p:cNvPr id="79" name="TextBox 78"/>
          <p:cNvSpPr txBox="1"/>
          <p:nvPr/>
        </p:nvSpPr>
        <p:spPr>
          <a:xfrm>
            <a:off x="2651179" y="2735213"/>
            <a:ext cx="724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Junction</a:t>
            </a:r>
          </a:p>
          <a:p>
            <a:pPr algn="ctr"/>
            <a:r>
              <a:rPr lang="en-US" sz="1200" b="1" dirty="0" smtClean="0"/>
              <a:t>boxes</a:t>
            </a:r>
            <a:endParaRPr lang="en-US" sz="12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3374435" y="1334715"/>
            <a:ext cx="63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~10m</a:t>
            </a:r>
          </a:p>
          <a:p>
            <a:pPr algn="ctr"/>
            <a:r>
              <a:rPr lang="en-US" sz="1200" dirty="0" smtClean="0"/>
              <a:t>copper</a:t>
            </a:r>
          </a:p>
          <a:p>
            <a:pPr algn="ctr"/>
            <a:r>
              <a:rPr lang="en-US" sz="1200" dirty="0" smtClean="0"/>
              <a:t>cables</a:t>
            </a:r>
            <a:endParaRPr lang="en-US" sz="1200" dirty="0"/>
          </a:p>
        </p:txBody>
      </p:sp>
      <p:sp>
        <p:nvSpPr>
          <p:cNvPr id="82" name="Date Placeholder 8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3/29/2014</a:t>
            </a:r>
            <a:endParaRPr lang="en-US"/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4" name="Picture 2" descr="C:\Users\friedl\Desktop\materials\rev0_half_rendering_lor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17" y="1988365"/>
            <a:ext cx="2021930" cy="118472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68"/>
          <p:cNvSpPr txBox="1"/>
          <p:nvPr/>
        </p:nvSpPr>
        <p:spPr>
          <a:xfrm>
            <a:off x="8176953" y="1743670"/>
            <a:ext cx="814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Belle II</a:t>
            </a:r>
            <a:endParaRPr lang="en-US" altLang="ja-JP" dirty="0" smtClean="0"/>
          </a:p>
          <a:p>
            <a:r>
              <a:rPr lang="ja-JP" altLang="en-US" dirty="0"/>
              <a:t>デー</a:t>
            </a:r>
            <a:r>
              <a:rPr lang="ja-JP" altLang="en-US" dirty="0" smtClean="0"/>
              <a:t>タ</a:t>
            </a:r>
            <a:endParaRPr lang="en-US" altLang="ja-JP" dirty="0" smtClean="0"/>
          </a:p>
          <a:p>
            <a:r>
              <a:rPr lang="ja-JP" altLang="en-US" dirty="0" smtClean="0"/>
              <a:t>収集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850782" y="1219200"/>
            <a:ext cx="2293218" cy="1577571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6850782" y="2888626"/>
            <a:ext cx="2293218" cy="1224880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80946" y="1185016"/>
            <a:ext cx="13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Belle II DAQ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23317" y="3744174"/>
            <a:ext cx="1292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PXD system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9857" y="3066871"/>
            <a:ext cx="210871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schemeClr val="accent6">
                    <a:lumMod val="50000"/>
                  </a:schemeClr>
                </a:solidFill>
              </a:rPr>
              <a:t>重要な開発要素</a:t>
            </a:r>
            <a:endParaRPr lang="en-US" altLang="ja-JP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APV25</a:t>
            </a:r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</a:rPr>
              <a:t>信号の処理、</a:t>
            </a:r>
            <a:endParaRPr lang="en-US" altLang="ja-JP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ja-JP" altLang="en-US" dirty="0">
                <a:solidFill>
                  <a:schemeClr val="accent6">
                    <a:lumMod val="50000"/>
                  </a:schemeClr>
                </a:solidFill>
              </a:rPr>
              <a:t>高</a:t>
            </a:r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</a:rPr>
              <a:t>速シリアル通信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Isosceles Triangle 8"/>
          <p:cNvSpPr/>
          <p:nvPr/>
        </p:nvSpPr>
        <p:spPr>
          <a:xfrm rot="822284">
            <a:off x="891636" y="2766433"/>
            <a:ext cx="280347" cy="737704"/>
          </a:xfrm>
          <a:prstGeom prst="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13" descr="C:\Users\katsuro\Downloads\IMG_12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8330" b="12344"/>
          <a:stretch/>
        </p:blipFill>
        <p:spPr bwMode="auto">
          <a:xfrm rot="16200000">
            <a:off x="227502" y="3153632"/>
            <a:ext cx="2133988" cy="25323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7092" y="4112017"/>
            <a:ext cx="1119922" cy="30777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APV25</a:t>
            </a:r>
            <a:r>
              <a:rPr lang="ja-JP" altLang="en-US" sz="1400" dirty="0" smtClean="0"/>
              <a:t>チップ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392539" y="3958061"/>
            <a:ext cx="3255877" cy="2655530"/>
            <a:chOff x="2706016" y="3733800"/>
            <a:chExt cx="3255877" cy="2655530"/>
          </a:xfrm>
        </p:grpSpPr>
        <p:sp>
          <p:nvSpPr>
            <p:cNvPr id="4" name="Rectangle 3"/>
            <p:cNvSpPr/>
            <p:nvPr/>
          </p:nvSpPr>
          <p:spPr>
            <a:xfrm>
              <a:off x="2706016" y="3733800"/>
              <a:ext cx="3155025" cy="2655530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2" descr="C:\Users\friedl\Desktop\results\tuxdaq_signal2_140108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298" t="40238" r="6774" b="6582"/>
            <a:stretch/>
          </p:blipFill>
          <p:spPr bwMode="auto">
            <a:xfrm>
              <a:off x="2987803" y="3978218"/>
              <a:ext cx="2767501" cy="217863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86" name="TextBox 85"/>
            <p:cNvSpPr txBox="1"/>
            <p:nvPr/>
          </p:nvSpPr>
          <p:spPr>
            <a:xfrm>
              <a:off x="3973848" y="6019998"/>
              <a:ext cx="1988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clock tick (32MHz)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 rot="16200000">
              <a:off x="2595569" y="4088666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ADC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631268" y="3733800"/>
              <a:ext cx="17718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APV25 </a:t>
              </a:r>
              <a:r>
                <a:rPr lang="ja-JP" altLang="en-US" sz="1600" dirty="0" smtClean="0"/>
                <a:t>からの信号</a:t>
              </a:r>
              <a:endParaRPr lang="en-US" sz="1600" dirty="0" smtClean="0"/>
            </a:p>
            <a:p>
              <a:r>
                <a:rPr lang="en-US" sz="1600" dirty="0" smtClean="0"/>
                <a:t>(6 samples/trigger)</a:t>
              </a:r>
              <a:endParaRPr lang="en-US" sz="1600" dirty="0"/>
            </a:p>
          </p:txBody>
        </p:sp>
        <p:sp>
          <p:nvSpPr>
            <p:cNvPr id="89" name="Right Brace 88"/>
            <p:cNvSpPr/>
            <p:nvPr/>
          </p:nvSpPr>
          <p:spPr>
            <a:xfrm rot="5400000">
              <a:off x="3549801" y="5284785"/>
              <a:ext cx="172545" cy="436210"/>
            </a:xfrm>
            <a:prstGeom prst="righ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210946" y="5513924"/>
              <a:ext cx="910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1 sample</a:t>
              </a:r>
            </a:p>
            <a:p>
              <a:r>
                <a:rPr lang="en-US" sz="1400" b="1" dirty="0" smtClean="0"/>
                <a:t>( 128 </a:t>
              </a:r>
              <a:r>
                <a:rPr lang="en-US" sz="1400" b="1" dirty="0" err="1" smtClean="0"/>
                <a:t>ch.</a:t>
              </a:r>
              <a:r>
                <a:rPr lang="en-US" sz="1400" b="1" dirty="0" smtClean="0"/>
                <a:t> )</a:t>
              </a:r>
              <a:endParaRPr lang="en-US" sz="1400" b="1" dirty="0"/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H="1" flipV="1">
              <a:off x="3934828" y="5188018"/>
              <a:ext cx="3048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H="1" flipV="1">
              <a:off x="4315829" y="5188018"/>
              <a:ext cx="58768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4620628" y="5188018"/>
              <a:ext cx="76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4849228" y="5206673"/>
              <a:ext cx="237287" cy="514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4011028" y="5636537"/>
              <a:ext cx="10754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particle hits</a:t>
              </a:r>
              <a:endParaRPr lang="en-US" sz="1400" b="1" dirty="0"/>
            </a:p>
          </p:txBody>
        </p:sp>
      </p:grpSp>
      <p:sp>
        <p:nvSpPr>
          <p:cNvPr id="74" name="Rounded Rectangle 73"/>
          <p:cNvSpPr/>
          <p:nvPr/>
        </p:nvSpPr>
        <p:spPr>
          <a:xfrm>
            <a:off x="3799033" y="1185016"/>
            <a:ext cx="2293218" cy="292700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9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1" grpId="0" animBg="1"/>
      <p:bldP spid="7" grpId="0"/>
      <p:bldP spid="73" grpId="0"/>
      <p:bldP spid="8" grpId="0"/>
      <p:bldP spid="7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400" dirty="0"/>
              <a:t>FADC </a:t>
            </a:r>
            <a:r>
              <a:rPr lang="ja-JP" altLang="en-US" dirty="0"/>
              <a:t>回</a:t>
            </a:r>
            <a:r>
              <a:rPr lang="ja-JP" altLang="en-US" dirty="0" smtClean="0"/>
              <a:t>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15" y="1226916"/>
            <a:ext cx="4011485" cy="52500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VME 9U </a:t>
            </a:r>
            <a:r>
              <a:rPr lang="ja-JP" altLang="en-US" dirty="0"/>
              <a:t>回</a:t>
            </a:r>
            <a:r>
              <a:rPr lang="ja-JP" altLang="en-US" dirty="0" smtClean="0"/>
              <a:t>路</a:t>
            </a:r>
            <a:endParaRPr lang="en-US" altLang="ja-JP" dirty="0" smtClean="0"/>
          </a:p>
          <a:p>
            <a:r>
              <a:rPr lang="en-US" altLang="ja-JP" dirty="0" smtClean="0"/>
              <a:t>48</a:t>
            </a:r>
            <a:r>
              <a:rPr lang="ja-JP" altLang="en-US" dirty="0" smtClean="0"/>
              <a:t>個もの</a:t>
            </a:r>
            <a:r>
              <a:rPr lang="en-US" altLang="ja-JP" dirty="0" smtClean="0"/>
              <a:t>APV25</a:t>
            </a:r>
            <a:r>
              <a:rPr lang="ja-JP" altLang="en-US" dirty="0" smtClean="0"/>
              <a:t>を読み出す</a:t>
            </a:r>
            <a:endParaRPr lang="en-US" altLang="ja-JP" dirty="0"/>
          </a:p>
          <a:p>
            <a:pPr lvl="1"/>
            <a:r>
              <a:rPr lang="ja-JP" altLang="en-US" dirty="0"/>
              <a:t>高</a:t>
            </a:r>
            <a:r>
              <a:rPr lang="ja-JP" altLang="en-US" dirty="0" smtClean="0"/>
              <a:t>い信号密度</a:t>
            </a:r>
            <a:endParaRPr lang="en-US" dirty="0" smtClean="0"/>
          </a:p>
          <a:p>
            <a:r>
              <a:rPr lang="en-US" dirty="0" smtClean="0"/>
              <a:t>FADC</a:t>
            </a:r>
            <a:r>
              <a:rPr lang="ja-JP" altLang="en-US" dirty="0" smtClean="0"/>
              <a:t>回路での</a:t>
            </a:r>
            <a:r>
              <a:rPr lang="en-US" dirty="0" smtClean="0"/>
              <a:t>APV25</a:t>
            </a:r>
            <a:r>
              <a:rPr lang="ja-JP" altLang="en-US" dirty="0" smtClean="0"/>
              <a:t>信号の処理</a:t>
            </a:r>
            <a:endParaRPr lang="en-US" dirty="0" smtClean="0"/>
          </a:p>
          <a:p>
            <a:pPr lvl="1"/>
            <a:r>
              <a:rPr lang="en-US" dirty="0" smtClean="0"/>
              <a:t>Analog level </a:t>
            </a:r>
            <a:r>
              <a:rPr lang="ja-JP" altLang="en-US" dirty="0" smtClean="0"/>
              <a:t>変換</a:t>
            </a:r>
            <a:r>
              <a:rPr lang="en-US" dirty="0" smtClean="0"/>
              <a:t> (AC coupling)</a:t>
            </a:r>
          </a:p>
          <a:p>
            <a:pPr lvl="1"/>
            <a:r>
              <a:rPr lang="en-US" dirty="0" smtClean="0"/>
              <a:t>10-bits ADC </a:t>
            </a:r>
            <a:r>
              <a:rPr lang="ja-JP" altLang="en-US" dirty="0" smtClean="0"/>
              <a:t>によるデジタル化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FPGA</a:t>
            </a:r>
            <a:r>
              <a:rPr lang="ja-JP" altLang="en-US" dirty="0" smtClean="0"/>
              <a:t>でのデータ処理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Common-Mode</a:t>
            </a:r>
            <a:r>
              <a:rPr lang="ja-JP" altLang="en-US" dirty="0" smtClean="0"/>
              <a:t>補正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Zero-Suppression</a:t>
            </a:r>
          </a:p>
          <a:p>
            <a:pPr lvl="2"/>
            <a:r>
              <a:rPr lang="ja-JP" altLang="en-US" dirty="0"/>
              <a:t>フォーマッ</a:t>
            </a:r>
            <a:r>
              <a:rPr lang="ja-JP" altLang="en-US" dirty="0" smtClean="0"/>
              <a:t>ト変換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FTB</a:t>
            </a:r>
            <a:r>
              <a:rPr lang="ja-JP" altLang="en-US" dirty="0" smtClean="0"/>
              <a:t>回路へのデータ送信</a:t>
            </a:r>
            <a:endParaRPr lang="en-US" altLang="ja-JP" dirty="0" smtClean="0"/>
          </a:p>
          <a:p>
            <a:r>
              <a:rPr lang="en-US" altLang="ja-JP" dirty="0"/>
              <a:t>STRATIX IV (Altera) </a:t>
            </a:r>
            <a:r>
              <a:rPr lang="ja-JP" altLang="en-US" dirty="0"/>
              <a:t>を使用</a:t>
            </a:r>
            <a:endParaRPr lang="en-US" altLang="ja-JP" dirty="0"/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では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 もの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APV25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データを並列処理</a:t>
            </a:r>
            <a:endParaRPr lang="en-US" altLang="ja-JP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ja-JP" altLang="en-US" dirty="0"/>
              <a:t>大規模な</a:t>
            </a:r>
            <a:r>
              <a:rPr lang="en-US" altLang="ja-JP" dirty="0"/>
              <a:t>FPGA</a:t>
            </a:r>
            <a:r>
              <a:rPr lang="ja-JP" altLang="en-US" dirty="0"/>
              <a:t>のリソースが要</a:t>
            </a:r>
            <a:r>
              <a:rPr lang="ja-JP" altLang="en-US" dirty="0" smtClean="0"/>
              <a:t>求</a:t>
            </a:r>
            <a:endParaRPr lang="en-US" altLang="ja-JP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12/10/2014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5160" y="1863524"/>
            <a:ext cx="4697283" cy="4003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81072" y="1339488"/>
            <a:ext cx="4771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/>
              <a:t>開発した</a:t>
            </a:r>
            <a:r>
              <a:rPr lang="en-US" sz="2800" b="1" dirty="0" smtClean="0"/>
              <a:t>FADC</a:t>
            </a:r>
            <a:r>
              <a:rPr lang="ja-JP" altLang="en-US" sz="2800" b="1" dirty="0" smtClean="0"/>
              <a:t>回路プロトタイプ</a:t>
            </a:r>
            <a:endParaRPr lang="en-US" sz="2800" b="1" dirty="0"/>
          </a:p>
        </p:txBody>
      </p:sp>
      <p:sp>
        <p:nvSpPr>
          <p:cNvPr id="6" name="Right Arrow 5"/>
          <p:cNvSpPr/>
          <p:nvPr/>
        </p:nvSpPr>
        <p:spPr>
          <a:xfrm>
            <a:off x="4255160" y="2743200"/>
            <a:ext cx="316840" cy="381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267200" y="3048000"/>
            <a:ext cx="316840" cy="381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267200" y="3352800"/>
            <a:ext cx="316840" cy="381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279240" y="3657600"/>
            <a:ext cx="316840" cy="381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267200" y="4038600"/>
            <a:ext cx="316840" cy="381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279240" y="4343400"/>
            <a:ext cx="316840" cy="381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279240" y="4648200"/>
            <a:ext cx="316840" cy="381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291280" y="4953000"/>
            <a:ext cx="316840" cy="381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2956748" y="3800539"/>
            <a:ext cx="229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48x APV25</a:t>
            </a:r>
            <a:r>
              <a:rPr lang="ja-JP" altLang="en-US" dirty="0" smtClean="0"/>
              <a:t>からの信号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8655922" y="4838700"/>
            <a:ext cx="488077" cy="8763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8230486" y="5108389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FTB</a:t>
            </a:r>
            <a:r>
              <a:rPr lang="ja-JP" altLang="en-US" dirty="0" smtClean="0"/>
              <a:t>回路へ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608120" y="2209800"/>
            <a:ext cx="725880" cy="723900"/>
          </a:xfrm>
          <a:prstGeom prst="straightConnector1">
            <a:avLst/>
          </a:prstGeom>
          <a:ln>
            <a:solidFill>
              <a:schemeClr val="accent1">
                <a:alpha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608120" y="2514600"/>
            <a:ext cx="725880" cy="723900"/>
          </a:xfrm>
          <a:prstGeom prst="straightConnector1">
            <a:avLst/>
          </a:prstGeom>
          <a:ln>
            <a:solidFill>
              <a:schemeClr val="accent1">
                <a:alpha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608120" y="2819400"/>
            <a:ext cx="725880" cy="723900"/>
          </a:xfrm>
          <a:prstGeom prst="straightConnector1">
            <a:avLst/>
          </a:prstGeom>
          <a:ln>
            <a:solidFill>
              <a:schemeClr val="accent1">
                <a:alpha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608120" y="3124200"/>
            <a:ext cx="725880" cy="723900"/>
          </a:xfrm>
          <a:prstGeom prst="straightConnector1">
            <a:avLst/>
          </a:prstGeom>
          <a:ln>
            <a:solidFill>
              <a:schemeClr val="accent1">
                <a:alpha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608120" y="3467100"/>
            <a:ext cx="725880" cy="723900"/>
          </a:xfrm>
          <a:prstGeom prst="straightConnector1">
            <a:avLst/>
          </a:prstGeom>
          <a:ln>
            <a:solidFill>
              <a:schemeClr val="accent1">
                <a:alpha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608120" y="3771900"/>
            <a:ext cx="725880" cy="723900"/>
          </a:xfrm>
          <a:prstGeom prst="straightConnector1">
            <a:avLst/>
          </a:prstGeom>
          <a:ln>
            <a:solidFill>
              <a:schemeClr val="accent1">
                <a:alpha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608120" y="4076700"/>
            <a:ext cx="725880" cy="723900"/>
          </a:xfrm>
          <a:prstGeom prst="straightConnector1">
            <a:avLst/>
          </a:prstGeom>
          <a:ln>
            <a:solidFill>
              <a:schemeClr val="accent1">
                <a:alpha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608120" y="4381500"/>
            <a:ext cx="725880" cy="723900"/>
          </a:xfrm>
          <a:prstGeom prst="straightConnector1">
            <a:avLst/>
          </a:prstGeom>
          <a:ln>
            <a:solidFill>
              <a:schemeClr val="accent1">
                <a:alpha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715000" y="2306320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715000" y="2590800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715000" y="2875280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715000" y="3159760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715000" y="3459480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715000" y="3743960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715000" y="4018280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715000" y="4302760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019800" y="2306320"/>
            <a:ext cx="838200" cy="1711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019800" y="2590800"/>
            <a:ext cx="8382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019800" y="2875280"/>
            <a:ext cx="838200" cy="1258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019800" y="3159760"/>
            <a:ext cx="838200" cy="9740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019800" y="3467100"/>
            <a:ext cx="838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9800" y="3743960"/>
            <a:ext cx="838200" cy="4851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019800" y="4038600"/>
            <a:ext cx="83820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019800" y="430276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391400" y="4191000"/>
            <a:ext cx="1264522" cy="10858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5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400" dirty="0" smtClean="0"/>
              <a:t>FTB </a:t>
            </a:r>
            <a:r>
              <a:rPr lang="ja-JP" altLang="en-US" dirty="0"/>
              <a:t>回</a:t>
            </a:r>
            <a:r>
              <a:rPr lang="ja-JP" altLang="en-US" dirty="0" smtClean="0"/>
              <a:t>路</a:t>
            </a:r>
            <a:endParaRPr lang="en-US" dirty="0"/>
          </a:p>
        </p:txBody>
      </p:sp>
      <p:sp>
        <p:nvSpPr>
          <p:cNvPr id="80" name="Content Placeholder 79"/>
          <p:cNvSpPr>
            <a:spLocks noGrp="1"/>
          </p:cNvSpPr>
          <p:nvPr>
            <p:ph idx="1"/>
          </p:nvPr>
        </p:nvSpPr>
        <p:spPr>
          <a:xfrm>
            <a:off x="228600" y="1280322"/>
            <a:ext cx="4800600" cy="4945665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/>
              <a:t>高</a:t>
            </a:r>
            <a:r>
              <a:rPr lang="ja-JP" altLang="en-US" dirty="0" smtClean="0"/>
              <a:t>速シリアル通信による他システムへのデータ送信</a:t>
            </a:r>
            <a:endParaRPr lang="en-US" dirty="0"/>
          </a:p>
          <a:p>
            <a:pPr lvl="1"/>
            <a:r>
              <a:rPr lang="en-US" dirty="0" smtClean="0"/>
              <a:t>DAQ</a:t>
            </a:r>
            <a:r>
              <a:rPr lang="ja-JP" altLang="en-US" dirty="0"/>
              <a:t> </a:t>
            </a:r>
            <a:r>
              <a:rPr lang="ja-JP" altLang="en-US" dirty="0" smtClean="0"/>
              <a:t>システム： </a:t>
            </a:r>
            <a:r>
              <a:rPr lang="en-US" altLang="ja-JP" dirty="0" smtClean="0"/>
              <a:t>2.5 </a:t>
            </a:r>
            <a:r>
              <a:rPr lang="en-US" altLang="ja-JP" dirty="0" err="1" smtClean="0"/>
              <a:t>Gbps</a:t>
            </a:r>
            <a:r>
              <a:rPr lang="en-US" altLang="ja-JP" dirty="0" smtClean="0"/>
              <a:t> (B2Link</a:t>
            </a:r>
            <a:r>
              <a:rPr lang="ja-JP" altLang="en-US" dirty="0" smtClean="0"/>
              <a:t>プロトコル</a:t>
            </a:r>
            <a:r>
              <a:rPr lang="en-US" altLang="ja-JP" dirty="0" smtClean="0"/>
              <a:t>, Belle II original)</a:t>
            </a:r>
            <a:endParaRPr lang="en-US" dirty="0" smtClean="0"/>
          </a:p>
          <a:p>
            <a:pPr lvl="1"/>
            <a:r>
              <a:rPr lang="en-US" dirty="0" smtClean="0"/>
              <a:t>PXD</a:t>
            </a:r>
            <a:r>
              <a:rPr lang="ja-JP" altLang="en-US" dirty="0"/>
              <a:t> </a:t>
            </a:r>
            <a:r>
              <a:rPr lang="ja-JP" altLang="en-US" dirty="0" smtClean="0"/>
              <a:t>システム</a:t>
            </a:r>
            <a:r>
              <a:rPr lang="en-US" altLang="ja-JP" dirty="0" smtClean="0"/>
              <a:t>:</a:t>
            </a:r>
            <a:r>
              <a:rPr lang="ja-JP" altLang="en-US" dirty="0"/>
              <a:t> </a:t>
            </a:r>
            <a:r>
              <a:rPr lang="ja-JP" altLang="en-US" dirty="0" smtClean="0"/>
              <a:t> </a:t>
            </a:r>
            <a:r>
              <a:rPr lang="en-US" altLang="ja-JP" dirty="0" smtClean="0"/>
              <a:t>1.3 </a:t>
            </a:r>
            <a:r>
              <a:rPr lang="en-US" altLang="ja-JP" dirty="0" err="1" smtClean="0"/>
              <a:t>Gbps</a:t>
            </a:r>
            <a:r>
              <a:rPr lang="ja-JP" altLang="en-US" dirty="0" smtClean="0"/>
              <a:t> </a:t>
            </a:r>
            <a:r>
              <a:rPr lang="en-US" altLang="ja-JP" dirty="0" smtClean="0"/>
              <a:t>(Aurora</a:t>
            </a:r>
            <a:r>
              <a:rPr lang="ja-JP" altLang="en-US" dirty="0" smtClean="0"/>
              <a:t>プロトコル</a:t>
            </a:r>
            <a:r>
              <a:rPr lang="en-US" altLang="ja-JP" dirty="0" smtClean="0"/>
              <a:t>,</a:t>
            </a:r>
            <a:r>
              <a:rPr lang="ja-JP" altLang="en-US" dirty="0" smtClean="0"/>
              <a:t> </a:t>
            </a:r>
            <a:r>
              <a:rPr lang="en-US" altLang="ja-JP" dirty="0" smtClean="0"/>
              <a:t>provided by Xilinx)</a:t>
            </a:r>
            <a:endParaRPr lang="en-US" dirty="0" smtClean="0"/>
          </a:p>
          <a:p>
            <a:r>
              <a:rPr lang="en-US" altLang="ja-JP" dirty="0" smtClean="0"/>
              <a:t>3.175Gbps</a:t>
            </a:r>
            <a:r>
              <a:rPr lang="ja-JP" altLang="en-US" dirty="0" smtClean="0"/>
              <a:t>の</a:t>
            </a:r>
            <a:r>
              <a:rPr lang="en-US" altLang="ja-JP" dirty="0" smtClean="0"/>
              <a:t>PRBS-7</a:t>
            </a:r>
            <a:r>
              <a:rPr lang="ja-JP" altLang="en-US" dirty="0" smtClean="0"/>
              <a:t>を用いた、高速シリアルラインの安定性の確認</a:t>
            </a:r>
            <a:endParaRPr lang="en-US" dirty="0"/>
          </a:p>
          <a:p>
            <a:r>
              <a:rPr lang="ja-JP" altLang="en-US" dirty="0" smtClean="0"/>
              <a:t>８日間の試験でエラーが無いことを確認</a:t>
            </a:r>
            <a:endParaRPr lang="en-US" dirty="0"/>
          </a:p>
          <a:p>
            <a:pPr lvl="1"/>
            <a:r>
              <a:rPr lang="en-US" altLang="ja-JP" dirty="0" smtClean="0"/>
              <a:t>48</a:t>
            </a:r>
            <a:r>
              <a:rPr lang="ja-JP" altLang="en-US" dirty="0" smtClean="0"/>
              <a:t>台の</a:t>
            </a:r>
            <a:r>
              <a:rPr lang="en-US" altLang="ja-JP" dirty="0" smtClean="0"/>
              <a:t>FTB</a:t>
            </a:r>
            <a:r>
              <a:rPr lang="ja-JP" altLang="en-US" dirty="0" smtClean="0"/>
              <a:t>のシステムでは</a:t>
            </a:r>
            <a:r>
              <a:rPr lang="en-US" altLang="ja-JP" dirty="0" smtClean="0"/>
              <a:t>3.3</a:t>
            </a:r>
            <a:r>
              <a:rPr lang="ja-JP" altLang="en-US" dirty="0" smtClean="0"/>
              <a:t>時間の正常なシリアル通信を</a:t>
            </a:r>
            <a:r>
              <a:rPr lang="en-US" altLang="ja-JP" dirty="0" smtClean="0"/>
              <a:t>95% C.L. </a:t>
            </a:r>
            <a:r>
              <a:rPr lang="ja-JP" altLang="en-US" dirty="0" smtClean="0"/>
              <a:t>で保障</a:t>
            </a:r>
            <a:endParaRPr lang="en-US" altLang="ja-JP" dirty="0" smtClean="0"/>
          </a:p>
          <a:p>
            <a:pPr lvl="1"/>
            <a:r>
              <a:rPr lang="en-US" altLang="ja-JP" dirty="0" smtClean="0">
                <a:solidFill>
                  <a:schemeClr val="accent6"/>
                </a:solidFill>
              </a:rPr>
              <a:t>11</a:t>
            </a:r>
            <a:r>
              <a:rPr lang="ja-JP" altLang="en-US" dirty="0" smtClean="0">
                <a:solidFill>
                  <a:schemeClr val="accent6"/>
                </a:solidFill>
              </a:rPr>
              <a:t>日間の正常な物</a:t>
            </a:r>
            <a:r>
              <a:rPr lang="ja-JP" altLang="en-US" dirty="0">
                <a:solidFill>
                  <a:schemeClr val="accent6"/>
                </a:solidFill>
              </a:rPr>
              <a:t>理デー</a:t>
            </a:r>
            <a:r>
              <a:rPr lang="ja-JP" altLang="en-US" dirty="0" smtClean="0">
                <a:solidFill>
                  <a:schemeClr val="accent6"/>
                </a:solidFill>
              </a:rPr>
              <a:t>タ送信を</a:t>
            </a:r>
            <a:r>
              <a:rPr lang="en-US" altLang="ja-JP" dirty="0" smtClean="0">
                <a:solidFill>
                  <a:schemeClr val="accent6"/>
                </a:solidFill>
              </a:rPr>
              <a:t>95% C.L. </a:t>
            </a:r>
            <a:r>
              <a:rPr lang="ja-JP" altLang="en-US" dirty="0" smtClean="0">
                <a:solidFill>
                  <a:schemeClr val="accent6"/>
                </a:solidFill>
              </a:rPr>
              <a:t>で保障</a:t>
            </a:r>
            <a:endParaRPr lang="en-US" altLang="ja-JP" dirty="0" smtClean="0">
              <a:solidFill>
                <a:schemeClr val="accent6"/>
              </a:solidFill>
            </a:endParaRPr>
          </a:p>
          <a:p>
            <a:pPr lvl="2"/>
            <a:r>
              <a:rPr lang="en-US" dirty="0" smtClean="0"/>
              <a:t>assuming </a:t>
            </a:r>
            <a:r>
              <a:rPr lang="en-US" dirty="0"/>
              <a:t>256word event size and 30kHz trigger rate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1026" name="Picture 2" descr="E:\DCIM\100CANON\IMG_11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2" b="7198"/>
          <a:stretch/>
        </p:blipFill>
        <p:spPr bwMode="auto">
          <a:xfrm>
            <a:off x="5421723" y="3607780"/>
            <a:ext cx="3420348" cy="225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428898" y="4829715"/>
            <a:ext cx="52770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FTB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6962836" y="4845231"/>
            <a:ext cx="52770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FTB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6050745" y="5849628"/>
            <a:ext cx="0" cy="2214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8178248" y="5840370"/>
            <a:ext cx="6097" cy="2307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44648" y="6071076"/>
            <a:ext cx="2133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332756" y="5497652"/>
            <a:ext cx="3557384" cy="369332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/>
              <a:t>それぞれ</a:t>
            </a:r>
            <a:r>
              <a:rPr lang="ja-JP" altLang="en-US" b="1" dirty="0" smtClean="0"/>
              <a:t>の</a:t>
            </a:r>
            <a:r>
              <a:rPr lang="en-US" altLang="ja-JP" b="1" dirty="0" smtClean="0"/>
              <a:t>SFP</a:t>
            </a:r>
            <a:r>
              <a:rPr lang="ja-JP" altLang="en-US" b="1" dirty="0" smtClean="0"/>
              <a:t>ポートを互いに接続</a:t>
            </a:r>
            <a:endParaRPr lang="en-US" b="1" dirty="0"/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12/10/2014</a:t>
            </a:r>
            <a:endParaRPr lang="en-US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11044"/>
              </p:ext>
            </p:extLst>
          </p:nvPr>
        </p:nvGraphicFramePr>
        <p:xfrm>
          <a:off x="5374549" y="1472282"/>
          <a:ext cx="3429000" cy="1967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6" name="Obraz - mapa bitowa" r:id="rId5" imgW="11069595" imgH="6354062" progId="PBrush">
                  <p:embed/>
                </p:oleObj>
              </mc:Choice>
              <mc:Fallback>
                <p:oleObj name="Obraz - mapa bitowa" r:id="rId5" imgW="11069595" imgH="635406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4549" y="1472282"/>
                        <a:ext cx="3429000" cy="19678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extBox 76"/>
          <p:cNvSpPr txBox="1"/>
          <p:nvPr/>
        </p:nvSpPr>
        <p:spPr>
          <a:xfrm>
            <a:off x="7875756" y="2288431"/>
            <a:ext cx="742832" cy="27699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SFP port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875756" y="2581999"/>
            <a:ext cx="742832" cy="27699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SFP port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094989" y="2720498"/>
            <a:ext cx="943913" cy="461665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FPGA </a:t>
            </a:r>
            <a:r>
              <a:rPr lang="en-US" sz="1200" dirty="0" err="1" smtClean="0"/>
              <a:t>xilinx</a:t>
            </a:r>
            <a:endParaRPr lang="en-US" sz="1200" dirty="0" smtClean="0"/>
          </a:p>
          <a:p>
            <a:r>
              <a:rPr lang="en-US" sz="1200" dirty="0" smtClean="0"/>
              <a:t> SPARTAN-6</a:t>
            </a:r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7804252" y="2946430"/>
            <a:ext cx="784189" cy="461665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SC signal</a:t>
            </a:r>
          </a:p>
          <a:p>
            <a:r>
              <a:rPr lang="en-US" sz="1200" dirty="0" smtClean="0"/>
              <a:t>receiver</a:t>
            </a:r>
            <a:endParaRPr lang="en-US" sz="1200" dirty="0"/>
          </a:p>
        </p:txBody>
      </p:sp>
      <p:sp>
        <p:nvSpPr>
          <p:cNvPr id="84" name="TextBox 83"/>
          <p:cNvSpPr txBox="1"/>
          <p:nvPr/>
        </p:nvSpPr>
        <p:spPr>
          <a:xfrm>
            <a:off x="7895816" y="1968820"/>
            <a:ext cx="742832" cy="27699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SFP port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21838" y="1543110"/>
            <a:ext cx="785408" cy="27699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JTAG port</a:t>
            </a:r>
            <a:endParaRPr lang="en-US" sz="1200" dirty="0"/>
          </a:p>
        </p:txBody>
      </p:sp>
      <p:sp>
        <p:nvSpPr>
          <p:cNvPr id="7" name="Right Arrow 6"/>
          <p:cNvSpPr/>
          <p:nvPr/>
        </p:nvSpPr>
        <p:spPr>
          <a:xfrm>
            <a:off x="5113946" y="1831902"/>
            <a:ext cx="629905" cy="135026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4306962" y="2340263"/>
            <a:ext cx="192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FADC</a:t>
            </a:r>
            <a:r>
              <a:rPr lang="ja-JP" altLang="en-US" sz="1400" b="1" dirty="0" smtClean="0"/>
              <a:t>回路からのデータ</a:t>
            </a:r>
            <a:endParaRPr lang="en-US" sz="1400" b="1" dirty="0"/>
          </a:p>
        </p:txBody>
      </p:sp>
      <p:sp>
        <p:nvSpPr>
          <p:cNvPr id="89" name="Right Arrow 88"/>
          <p:cNvSpPr/>
          <p:nvPr/>
        </p:nvSpPr>
        <p:spPr>
          <a:xfrm>
            <a:off x="8695346" y="2574942"/>
            <a:ext cx="423136" cy="37148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ight Arrow 89"/>
          <p:cNvSpPr/>
          <p:nvPr/>
        </p:nvSpPr>
        <p:spPr>
          <a:xfrm>
            <a:off x="8695346" y="2245819"/>
            <a:ext cx="423136" cy="37148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640829" y="2280003"/>
            <a:ext cx="51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DAQ</a:t>
            </a:r>
            <a:endParaRPr lang="en-US" sz="1400" dirty="0"/>
          </a:p>
        </p:txBody>
      </p:sp>
      <p:sp>
        <p:nvSpPr>
          <p:cNvPr id="91" name="TextBox 90"/>
          <p:cNvSpPr txBox="1"/>
          <p:nvPr/>
        </p:nvSpPr>
        <p:spPr>
          <a:xfrm>
            <a:off x="8644784" y="2606627"/>
            <a:ext cx="478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PXD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02018" y="3557474"/>
            <a:ext cx="366318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PRBS-7</a:t>
            </a:r>
            <a:r>
              <a:rPr lang="ja-JP" altLang="en-US" dirty="0" smtClean="0"/>
              <a:t>による高速シリアル通信試験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5392308" y="1143000"/>
            <a:ext cx="329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/>
              <a:t>開発した</a:t>
            </a:r>
            <a:r>
              <a:rPr lang="en-US" altLang="ja-JP" sz="2000" b="1" dirty="0" smtClean="0"/>
              <a:t>FTB</a:t>
            </a:r>
            <a:r>
              <a:rPr lang="ja-JP" altLang="en-US" sz="2000" b="1" dirty="0" smtClean="0"/>
              <a:t>回路プロトタイプ</a:t>
            </a:r>
            <a:endParaRPr lang="en-US" sz="20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559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VXD DAQ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43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8976" y="741367"/>
            <a:ext cx="9095025" cy="6115194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8155849" y="1868531"/>
            <a:ext cx="23047" cy="3881018"/>
          </a:xfrm>
          <a:prstGeom prst="line">
            <a:avLst/>
          </a:prstGeom>
          <a:noFill/>
          <a:ln w="9525">
            <a:solidFill>
              <a:srgbClr val="7DA64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 flipV="1">
            <a:off x="6289021" y="2137728"/>
            <a:ext cx="5762" cy="229895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V="1">
            <a:off x="6356723" y="2137728"/>
            <a:ext cx="2881" cy="347362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777845" y="2124771"/>
            <a:ext cx="280889" cy="525435"/>
          </a:xfrm>
          <a:prstGeom prst="roundRect">
            <a:avLst>
              <a:gd name="adj" fmla="val 514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FE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dig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777845" y="2725063"/>
            <a:ext cx="280889" cy="525434"/>
          </a:xfrm>
          <a:prstGeom prst="roundRect">
            <a:avLst>
              <a:gd name="adj" fmla="val 514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FE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dig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777845" y="3323914"/>
            <a:ext cx="280889" cy="525434"/>
          </a:xfrm>
          <a:prstGeom prst="roundRect">
            <a:avLst>
              <a:gd name="adj" fmla="val 514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FE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dig</a:t>
            </a:r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779286" y="3922765"/>
            <a:ext cx="280888" cy="525434"/>
          </a:xfrm>
          <a:prstGeom prst="roundRect">
            <a:avLst>
              <a:gd name="adj" fmla="val 514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FE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dig</a:t>
            </a:r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779286" y="5863274"/>
            <a:ext cx="280888" cy="525434"/>
          </a:xfrm>
          <a:prstGeom prst="roundRect">
            <a:avLst>
              <a:gd name="adj" fmla="val 514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FE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dig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520004" y="2163639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520004" y="2258650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520004" y="2355098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>
            <a:off x="520004" y="2451549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>
            <a:off x="520004" y="2571030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520004" y="2809995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>
            <a:off x="520004" y="2906446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>
            <a:off x="520004" y="3001456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520004" y="3097904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>
            <a:off x="520004" y="3217388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>
            <a:off x="520004" y="3408846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>
            <a:off x="520004" y="3505297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520004" y="3601746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520004" y="3696756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44" name="Line 24"/>
          <p:cNvSpPr>
            <a:spLocks noChangeShapeType="1"/>
          </p:cNvSpPr>
          <p:nvPr/>
        </p:nvSpPr>
        <p:spPr bwMode="auto">
          <a:xfrm>
            <a:off x="520004" y="3816239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45" name="Line 25"/>
          <p:cNvSpPr>
            <a:spLocks noChangeShapeType="1"/>
          </p:cNvSpPr>
          <p:nvPr/>
        </p:nvSpPr>
        <p:spPr bwMode="auto">
          <a:xfrm>
            <a:off x="520004" y="4007698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>
            <a:off x="520004" y="4104148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>
            <a:off x="520004" y="4199158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48" name="Line 28"/>
          <p:cNvSpPr>
            <a:spLocks noChangeShapeType="1"/>
          </p:cNvSpPr>
          <p:nvPr/>
        </p:nvSpPr>
        <p:spPr bwMode="auto">
          <a:xfrm>
            <a:off x="520004" y="4295607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49" name="Line 29"/>
          <p:cNvSpPr>
            <a:spLocks noChangeShapeType="1"/>
          </p:cNvSpPr>
          <p:nvPr/>
        </p:nvSpPr>
        <p:spPr bwMode="auto">
          <a:xfrm>
            <a:off x="521444" y="4415090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50" name="Line 30"/>
          <p:cNvSpPr>
            <a:spLocks noChangeShapeType="1"/>
          </p:cNvSpPr>
          <p:nvPr/>
        </p:nvSpPr>
        <p:spPr bwMode="auto">
          <a:xfrm>
            <a:off x="520004" y="5923735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51" name="Line 31"/>
          <p:cNvSpPr>
            <a:spLocks noChangeShapeType="1"/>
          </p:cNvSpPr>
          <p:nvPr/>
        </p:nvSpPr>
        <p:spPr bwMode="auto">
          <a:xfrm>
            <a:off x="520004" y="6020184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52" name="Line 32"/>
          <p:cNvSpPr>
            <a:spLocks noChangeShapeType="1"/>
          </p:cNvSpPr>
          <p:nvPr/>
        </p:nvSpPr>
        <p:spPr bwMode="auto">
          <a:xfrm>
            <a:off x="520004" y="6116634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>
            <a:off x="521444" y="6211645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521444" y="6331126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55" name="AutoShape 35"/>
          <p:cNvSpPr>
            <a:spLocks noChangeArrowheads="1"/>
          </p:cNvSpPr>
          <p:nvPr/>
        </p:nvSpPr>
        <p:spPr bwMode="auto">
          <a:xfrm>
            <a:off x="1068817" y="2242813"/>
            <a:ext cx="370197" cy="300866"/>
          </a:xfrm>
          <a:prstGeom prst="roundRect">
            <a:avLst>
              <a:gd name="adj" fmla="val 477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tx</a:t>
            </a:r>
          </a:p>
        </p:txBody>
      </p:sp>
      <p:sp>
        <p:nvSpPr>
          <p:cNvPr id="5156" name="AutoShape 36"/>
          <p:cNvSpPr>
            <a:spLocks noChangeArrowheads="1"/>
          </p:cNvSpPr>
          <p:nvPr/>
        </p:nvSpPr>
        <p:spPr bwMode="auto">
          <a:xfrm>
            <a:off x="1068817" y="2843105"/>
            <a:ext cx="370197" cy="300865"/>
          </a:xfrm>
          <a:prstGeom prst="roundRect">
            <a:avLst>
              <a:gd name="adj" fmla="val 477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tx</a:t>
            </a:r>
          </a:p>
        </p:txBody>
      </p:sp>
      <p:sp>
        <p:nvSpPr>
          <p:cNvPr id="5157" name="AutoShape 37"/>
          <p:cNvSpPr>
            <a:spLocks noChangeArrowheads="1"/>
          </p:cNvSpPr>
          <p:nvPr/>
        </p:nvSpPr>
        <p:spPr bwMode="auto">
          <a:xfrm>
            <a:off x="1068817" y="3466428"/>
            <a:ext cx="370197" cy="300866"/>
          </a:xfrm>
          <a:prstGeom prst="roundRect">
            <a:avLst>
              <a:gd name="adj" fmla="val 477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tx</a:t>
            </a:r>
          </a:p>
        </p:txBody>
      </p:sp>
      <p:sp>
        <p:nvSpPr>
          <p:cNvPr id="5158" name="AutoShape 38"/>
          <p:cNvSpPr>
            <a:spLocks noChangeArrowheads="1"/>
          </p:cNvSpPr>
          <p:nvPr/>
        </p:nvSpPr>
        <p:spPr bwMode="auto">
          <a:xfrm>
            <a:off x="1068817" y="4016335"/>
            <a:ext cx="370197" cy="300866"/>
          </a:xfrm>
          <a:prstGeom prst="roundRect">
            <a:avLst>
              <a:gd name="adj" fmla="val 477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tx</a:t>
            </a:r>
          </a:p>
        </p:txBody>
      </p:sp>
      <p:sp>
        <p:nvSpPr>
          <p:cNvPr id="5159" name="AutoShape 39"/>
          <p:cNvSpPr>
            <a:spLocks noChangeArrowheads="1"/>
          </p:cNvSpPr>
          <p:nvPr/>
        </p:nvSpPr>
        <p:spPr bwMode="auto">
          <a:xfrm>
            <a:off x="1068817" y="5956844"/>
            <a:ext cx="370197" cy="300866"/>
          </a:xfrm>
          <a:prstGeom prst="roundRect">
            <a:avLst>
              <a:gd name="adj" fmla="val 477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tx</a:t>
            </a:r>
          </a:p>
        </p:txBody>
      </p:sp>
      <p:sp>
        <p:nvSpPr>
          <p:cNvPr id="5160" name="AutoShape 40"/>
          <p:cNvSpPr>
            <a:spLocks noChangeArrowheads="1"/>
          </p:cNvSpPr>
          <p:nvPr/>
        </p:nvSpPr>
        <p:spPr bwMode="auto">
          <a:xfrm>
            <a:off x="2252870" y="2124771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61" name="AutoShape 41"/>
          <p:cNvSpPr>
            <a:spLocks noChangeArrowheads="1"/>
          </p:cNvSpPr>
          <p:nvPr/>
        </p:nvSpPr>
        <p:spPr bwMode="auto">
          <a:xfrm>
            <a:off x="2316250" y="2193869"/>
            <a:ext cx="576181" cy="69242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62" name="AutoShape 42"/>
          <p:cNvSpPr>
            <a:spLocks noChangeArrowheads="1"/>
          </p:cNvSpPr>
          <p:nvPr/>
        </p:nvSpPr>
        <p:spPr bwMode="auto">
          <a:xfrm>
            <a:off x="2401237" y="2287441"/>
            <a:ext cx="576181" cy="692421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63" name="AutoShape 43"/>
          <p:cNvSpPr>
            <a:spLocks noChangeArrowheads="1"/>
          </p:cNvSpPr>
          <p:nvPr/>
        </p:nvSpPr>
        <p:spPr bwMode="auto">
          <a:xfrm>
            <a:off x="2527997" y="2493295"/>
            <a:ext cx="576181" cy="69242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64" name="AutoShape 44"/>
          <p:cNvSpPr>
            <a:spLocks noChangeArrowheads="1"/>
          </p:cNvSpPr>
          <p:nvPr/>
        </p:nvSpPr>
        <p:spPr bwMode="auto">
          <a:xfrm>
            <a:off x="2252870" y="3274970"/>
            <a:ext cx="576181" cy="692421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65" name="AutoShape 45"/>
          <p:cNvSpPr>
            <a:spLocks noChangeArrowheads="1"/>
          </p:cNvSpPr>
          <p:nvPr/>
        </p:nvSpPr>
        <p:spPr bwMode="auto">
          <a:xfrm>
            <a:off x="2316250" y="3345506"/>
            <a:ext cx="576181" cy="69242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66" name="AutoShape 46"/>
          <p:cNvSpPr>
            <a:spLocks noChangeArrowheads="1"/>
          </p:cNvSpPr>
          <p:nvPr/>
        </p:nvSpPr>
        <p:spPr bwMode="auto">
          <a:xfrm>
            <a:off x="2401237" y="3437637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67" name="AutoShape 47"/>
          <p:cNvSpPr>
            <a:spLocks noChangeArrowheads="1"/>
          </p:cNvSpPr>
          <p:nvPr/>
        </p:nvSpPr>
        <p:spPr bwMode="auto">
          <a:xfrm>
            <a:off x="2527997" y="3644932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68" name="AutoShape 48"/>
          <p:cNvSpPr>
            <a:spLocks noChangeArrowheads="1"/>
          </p:cNvSpPr>
          <p:nvPr/>
        </p:nvSpPr>
        <p:spPr bwMode="auto">
          <a:xfrm>
            <a:off x="2252870" y="4403574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69" name="AutoShape 49"/>
          <p:cNvSpPr>
            <a:spLocks noChangeArrowheads="1"/>
          </p:cNvSpPr>
          <p:nvPr/>
        </p:nvSpPr>
        <p:spPr bwMode="auto">
          <a:xfrm>
            <a:off x="2316250" y="4472672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70" name="AutoShape 50"/>
          <p:cNvSpPr>
            <a:spLocks noChangeArrowheads="1"/>
          </p:cNvSpPr>
          <p:nvPr/>
        </p:nvSpPr>
        <p:spPr bwMode="auto">
          <a:xfrm>
            <a:off x="2401237" y="4564803"/>
            <a:ext cx="576181" cy="692421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71" name="AutoShape 51"/>
          <p:cNvSpPr>
            <a:spLocks noChangeArrowheads="1"/>
          </p:cNvSpPr>
          <p:nvPr/>
        </p:nvSpPr>
        <p:spPr bwMode="auto">
          <a:xfrm>
            <a:off x="2527997" y="4772098"/>
            <a:ext cx="576181" cy="692421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72" name="AutoShape 52"/>
          <p:cNvSpPr>
            <a:spLocks noChangeArrowheads="1"/>
          </p:cNvSpPr>
          <p:nvPr/>
        </p:nvSpPr>
        <p:spPr bwMode="auto">
          <a:xfrm>
            <a:off x="2252870" y="5507705"/>
            <a:ext cx="576181" cy="69242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73" name="AutoShape 53"/>
          <p:cNvSpPr>
            <a:spLocks noChangeArrowheads="1"/>
          </p:cNvSpPr>
          <p:nvPr/>
        </p:nvSpPr>
        <p:spPr bwMode="auto">
          <a:xfrm>
            <a:off x="2316250" y="5576804"/>
            <a:ext cx="576181" cy="69242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74" name="AutoShape 54"/>
          <p:cNvSpPr>
            <a:spLocks noChangeArrowheads="1"/>
          </p:cNvSpPr>
          <p:nvPr/>
        </p:nvSpPr>
        <p:spPr bwMode="auto">
          <a:xfrm>
            <a:off x="2401237" y="5668935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75" name="AutoShape 55"/>
          <p:cNvSpPr>
            <a:spLocks noChangeArrowheads="1"/>
          </p:cNvSpPr>
          <p:nvPr/>
        </p:nvSpPr>
        <p:spPr bwMode="auto">
          <a:xfrm>
            <a:off x="2527997" y="5876229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76" name="AutoShape 56"/>
          <p:cNvSpPr>
            <a:spLocks noChangeArrowheads="1"/>
          </p:cNvSpPr>
          <p:nvPr/>
        </p:nvSpPr>
        <p:spPr bwMode="auto">
          <a:xfrm>
            <a:off x="2595697" y="2802798"/>
            <a:ext cx="201664" cy="279272"/>
          </a:xfrm>
          <a:prstGeom prst="roundRect">
            <a:avLst>
              <a:gd name="adj" fmla="val 713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rx</a:t>
            </a:r>
          </a:p>
        </p:txBody>
      </p:sp>
      <p:sp>
        <p:nvSpPr>
          <p:cNvPr id="5177" name="AutoShape 57"/>
          <p:cNvSpPr>
            <a:spLocks noChangeArrowheads="1"/>
          </p:cNvSpPr>
          <p:nvPr/>
        </p:nvSpPr>
        <p:spPr bwMode="auto">
          <a:xfrm>
            <a:off x="2595697" y="3951556"/>
            <a:ext cx="201664" cy="279272"/>
          </a:xfrm>
          <a:prstGeom prst="roundRect">
            <a:avLst>
              <a:gd name="adj" fmla="val 713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rx</a:t>
            </a:r>
          </a:p>
        </p:txBody>
      </p:sp>
      <p:sp>
        <p:nvSpPr>
          <p:cNvPr id="5178" name="AutoShape 58"/>
          <p:cNvSpPr>
            <a:spLocks noChangeArrowheads="1"/>
          </p:cNvSpPr>
          <p:nvPr/>
        </p:nvSpPr>
        <p:spPr bwMode="auto">
          <a:xfrm>
            <a:off x="2595697" y="5077282"/>
            <a:ext cx="201664" cy="279272"/>
          </a:xfrm>
          <a:prstGeom prst="roundRect">
            <a:avLst>
              <a:gd name="adj" fmla="val 713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rx</a:t>
            </a:r>
          </a:p>
        </p:txBody>
      </p:sp>
      <p:sp>
        <p:nvSpPr>
          <p:cNvPr id="5179" name="AutoShape 59"/>
          <p:cNvSpPr>
            <a:spLocks noChangeArrowheads="1"/>
          </p:cNvSpPr>
          <p:nvPr/>
        </p:nvSpPr>
        <p:spPr bwMode="auto">
          <a:xfrm>
            <a:off x="2595697" y="6155502"/>
            <a:ext cx="201664" cy="279272"/>
          </a:xfrm>
          <a:prstGeom prst="roundRect">
            <a:avLst>
              <a:gd name="adj" fmla="val 713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rx</a:t>
            </a:r>
          </a:p>
        </p:txBody>
      </p:sp>
      <p:sp>
        <p:nvSpPr>
          <p:cNvPr id="5180" name="Line 60"/>
          <p:cNvSpPr>
            <a:spLocks noChangeShapeType="1"/>
          </p:cNvSpPr>
          <p:nvPr/>
        </p:nvSpPr>
        <p:spPr bwMode="auto">
          <a:xfrm>
            <a:off x="1404443" y="2962587"/>
            <a:ext cx="117973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81" name="Line 61"/>
          <p:cNvSpPr>
            <a:spLocks noChangeShapeType="1"/>
          </p:cNvSpPr>
          <p:nvPr/>
        </p:nvSpPr>
        <p:spPr bwMode="auto">
          <a:xfrm>
            <a:off x="1439014" y="3597428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82" name="Line 62"/>
          <p:cNvSpPr>
            <a:spLocks noChangeShapeType="1"/>
          </p:cNvSpPr>
          <p:nvPr/>
        </p:nvSpPr>
        <p:spPr bwMode="auto">
          <a:xfrm>
            <a:off x="1450537" y="4155972"/>
            <a:ext cx="1133637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83" name="Line 63"/>
          <p:cNvSpPr>
            <a:spLocks noChangeShapeType="1"/>
          </p:cNvSpPr>
          <p:nvPr/>
        </p:nvSpPr>
        <p:spPr bwMode="auto">
          <a:xfrm>
            <a:off x="1439014" y="3716909"/>
            <a:ext cx="95358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84" name="Line 64"/>
          <p:cNvSpPr>
            <a:spLocks noChangeShapeType="1"/>
          </p:cNvSpPr>
          <p:nvPr/>
        </p:nvSpPr>
        <p:spPr bwMode="auto">
          <a:xfrm>
            <a:off x="1439014" y="3860864"/>
            <a:ext cx="95358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>
            <a:off x="1439014" y="3980347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>
            <a:off x="1439014" y="4723153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>
            <a:off x="1450537" y="5281697"/>
            <a:ext cx="1133637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>
            <a:off x="1439014" y="4842635"/>
            <a:ext cx="95358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89" name="Line 69"/>
          <p:cNvSpPr>
            <a:spLocks noChangeShapeType="1"/>
          </p:cNvSpPr>
          <p:nvPr/>
        </p:nvSpPr>
        <p:spPr bwMode="auto">
          <a:xfrm>
            <a:off x="1439014" y="4986589"/>
            <a:ext cx="95358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90" name="Line 70"/>
          <p:cNvSpPr>
            <a:spLocks noChangeShapeType="1"/>
          </p:cNvSpPr>
          <p:nvPr/>
        </p:nvSpPr>
        <p:spPr bwMode="auto">
          <a:xfrm>
            <a:off x="1439014" y="5106073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91" name="Line 71"/>
          <p:cNvSpPr>
            <a:spLocks noChangeShapeType="1"/>
          </p:cNvSpPr>
          <p:nvPr/>
        </p:nvSpPr>
        <p:spPr bwMode="auto">
          <a:xfrm>
            <a:off x="1439014" y="5753869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92" name="Line 72"/>
          <p:cNvSpPr>
            <a:spLocks noChangeShapeType="1"/>
          </p:cNvSpPr>
          <p:nvPr/>
        </p:nvSpPr>
        <p:spPr bwMode="auto">
          <a:xfrm>
            <a:off x="1450537" y="6312413"/>
            <a:ext cx="1133637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93" name="Line 73"/>
          <p:cNvSpPr>
            <a:spLocks noChangeShapeType="1"/>
          </p:cNvSpPr>
          <p:nvPr/>
        </p:nvSpPr>
        <p:spPr bwMode="auto">
          <a:xfrm>
            <a:off x="1439014" y="5873350"/>
            <a:ext cx="95358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94" name="Line 74"/>
          <p:cNvSpPr>
            <a:spLocks noChangeShapeType="1"/>
          </p:cNvSpPr>
          <p:nvPr/>
        </p:nvSpPr>
        <p:spPr bwMode="auto">
          <a:xfrm>
            <a:off x="1439014" y="6017305"/>
            <a:ext cx="95358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95" name="Line 75"/>
          <p:cNvSpPr>
            <a:spLocks noChangeShapeType="1"/>
          </p:cNvSpPr>
          <p:nvPr/>
        </p:nvSpPr>
        <p:spPr bwMode="auto">
          <a:xfrm>
            <a:off x="1439014" y="6136788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96" name="AutoShape 76"/>
          <p:cNvSpPr>
            <a:spLocks noChangeArrowheads="1"/>
          </p:cNvSpPr>
          <p:nvPr/>
        </p:nvSpPr>
        <p:spPr bwMode="auto">
          <a:xfrm>
            <a:off x="3405232" y="2330627"/>
            <a:ext cx="472469" cy="719773"/>
          </a:xfrm>
          <a:prstGeom prst="roundRect">
            <a:avLst>
              <a:gd name="adj" fmla="val 301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R/O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PC</a:t>
            </a:r>
          </a:p>
        </p:txBody>
      </p:sp>
      <p:sp>
        <p:nvSpPr>
          <p:cNvPr id="5197" name="AutoShape 77"/>
          <p:cNvSpPr>
            <a:spLocks noChangeArrowheads="1"/>
          </p:cNvSpPr>
          <p:nvPr/>
        </p:nvSpPr>
        <p:spPr bwMode="auto">
          <a:xfrm>
            <a:off x="3405232" y="3431879"/>
            <a:ext cx="472469" cy="719773"/>
          </a:xfrm>
          <a:prstGeom prst="roundRect">
            <a:avLst>
              <a:gd name="adj" fmla="val 301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R/O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PC</a:t>
            </a:r>
          </a:p>
        </p:txBody>
      </p:sp>
      <p:sp>
        <p:nvSpPr>
          <p:cNvPr id="5198" name="AutoShape 78"/>
          <p:cNvSpPr>
            <a:spLocks noChangeArrowheads="1"/>
          </p:cNvSpPr>
          <p:nvPr/>
        </p:nvSpPr>
        <p:spPr bwMode="auto">
          <a:xfrm>
            <a:off x="3405232" y="4605110"/>
            <a:ext cx="472469" cy="719773"/>
          </a:xfrm>
          <a:prstGeom prst="roundRect">
            <a:avLst>
              <a:gd name="adj" fmla="val 301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R/O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PC</a:t>
            </a:r>
          </a:p>
        </p:txBody>
      </p:sp>
      <p:sp>
        <p:nvSpPr>
          <p:cNvPr id="5199" name="AutoShape 79"/>
          <p:cNvSpPr>
            <a:spLocks noChangeArrowheads="1"/>
          </p:cNvSpPr>
          <p:nvPr/>
        </p:nvSpPr>
        <p:spPr bwMode="auto">
          <a:xfrm>
            <a:off x="3405232" y="5707803"/>
            <a:ext cx="472469" cy="719773"/>
          </a:xfrm>
          <a:prstGeom prst="roundRect">
            <a:avLst>
              <a:gd name="adj" fmla="val 301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R/O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PC</a:t>
            </a:r>
          </a:p>
        </p:txBody>
      </p:sp>
      <p:sp>
        <p:nvSpPr>
          <p:cNvPr id="5200" name="Line 80"/>
          <p:cNvSpPr>
            <a:spLocks noChangeShapeType="1"/>
          </p:cNvSpPr>
          <p:nvPr/>
        </p:nvSpPr>
        <p:spPr bwMode="auto">
          <a:xfrm>
            <a:off x="2977419" y="2352219"/>
            <a:ext cx="41629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01" name="Line 81"/>
          <p:cNvSpPr>
            <a:spLocks noChangeShapeType="1"/>
          </p:cNvSpPr>
          <p:nvPr/>
        </p:nvSpPr>
        <p:spPr bwMode="auto">
          <a:xfrm>
            <a:off x="2977419" y="2447229"/>
            <a:ext cx="41629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02" name="Line 82"/>
          <p:cNvSpPr>
            <a:spLocks noChangeShapeType="1"/>
          </p:cNvSpPr>
          <p:nvPr/>
        </p:nvSpPr>
        <p:spPr bwMode="auto">
          <a:xfrm>
            <a:off x="3132987" y="2566713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03" name="Line 83"/>
          <p:cNvSpPr>
            <a:spLocks noChangeShapeType="1"/>
          </p:cNvSpPr>
          <p:nvPr/>
        </p:nvSpPr>
        <p:spPr bwMode="auto">
          <a:xfrm>
            <a:off x="3132987" y="2686194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04" name="Line 84"/>
          <p:cNvSpPr>
            <a:spLocks noChangeShapeType="1"/>
          </p:cNvSpPr>
          <p:nvPr/>
        </p:nvSpPr>
        <p:spPr bwMode="auto">
          <a:xfrm>
            <a:off x="3132987" y="2782645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05" name="Line 85"/>
          <p:cNvSpPr>
            <a:spLocks noChangeShapeType="1"/>
          </p:cNvSpPr>
          <p:nvPr/>
        </p:nvSpPr>
        <p:spPr bwMode="auto">
          <a:xfrm>
            <a:off x="3132987" y="2902126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06" name="Line 86"/>
          <p:cNvSpPr>
            <a:spLocks noChangeShapeType="1"/>
          </p:cNvSpPr>
          <p:nvPr/>
        </p:nvSpPr>
        <p:spPr bwMode="auto">
          <a:xfrm>
            <a:off x="2977419" y="3500977"/>
            <a:ext cx="41629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07" name="Line 87"/>
          <p:cNvSpPr>
            <a:spLocks noChangeShapeType="1"/>
          </p:cNvSpPr>
          <p:nvPr/>
        </p:nvSpPr>
        <p:spPr bwMode="auto">
          <a:xfrm>
            <a:off x="2977419" y="3597428"/>
            <a:ext cx="41629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08" name="Line 88"/>
          <p:cNvSpPr>
            <a:spLocks noChangeShapeType="1"/>
          </p:cNvSpPr>
          <p:nvPr/>
        </p:nvSpPr>
        <p:spPr bwMode="auto">
          <a:xfrm>
            <a:off x="3132987" y="3716909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09" name="Line 89"/>
          <p:cNvSpPr>
            <a:spLocks noChangeShapeType="1"/>
          </p:cNvSpPr>
          <p:nvPr/>
        </p:nvSpPr>
        <p:spPr bwMode="auto">
          <a:xfrm>
            <a:off x="3132987" y="3836393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10" name="Line 90"/>
          <p:cNvSpPr>
            <a:spLocks noChangeShapeType="1"/>
          </p:cNvSpPr>
          <p:nvPr/>
        </p:nvSpPr>
        <p:spPr bwMode="auto">
          <a:xfrm>
            <a:off x="3132987" y="3931403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11" name="Line 91"/>
          <p:cNvSpPr>
            <a:spLocks noChangeShapeType="1"/>
          </p:cNvSpPr>
          <p:nvPr/>
        </p:nvSpPr>
        <p:spPr bwMode="auto">
          <a:xfrm>
            <a:off x="3132987" y="4052325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12" name="Line 92"/>
          <p:cNvSpPr>
            <a:spLocks noChangeShapeType="1"/>
          </p:cNvSpPr>
          <p:nvPr/>
        </p:nvSpPr>
        <p:spPr bwMode="auto">
          <a:xfrm>
            <a:off x="2977419" y="4698680"/>
            <a:ext cx="41629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13" name="Line 93"/>
          <p:cNvSpPr>
            <a:spLocks noChangeShapeType="1"/>
          </p:cNvSpPr>
          <p:nvPr/>
        </p:nvSpPr>
        <p:spPr bwMode="auto">
          <a:xfrm>
            <a:off x="2977419" y="4795131"/>
            <a:ext cx="41629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14" name="Line 94"/>
          <p:cNvSpPr>
            <a:spLocks noChangeShapeType="1"/>
          </p:cNvSpPr>
          <p:nvPr/>
        </p:nvSpPr>
        <p:spPr bwMode="auto">
          <a:xfrm>
            <a:off x="3132987" y="4914612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15" name="Line 95"/>
          <p:cNvSpPr>
            <a:spLocks noChangeShapeType="1"/>
          </p:cNvSpPr>
          <p:nvPr/>
        </p:nvSpPr>
        <p:spPr bwMode="auto">
          <a:xfrm>
            <a:off x="3132987" y="5034095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16" name="Line 96"/>
          <p:cNvSpPr>
            <a:spLocks noChangeShapeType="1"/>
          </p:cNvSpPr>
          <p:nvPr/>
        </p:nvSpPr>
        <p:spPr bwMode="auto">
          <a:xfrm>
            <a:off x="3132987" y="5129105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17" name="Line 97"/>
          <p:cNvSpPr>
            <a:spLocks noChangeShapeType="1"/>
          </p:cNvSpPr>
          <p:nvPr/>
        </p:nvSpPr>
        <p:spPr bwMode="auto">
          <a:xfrm>
            <a:off x="3132987" y="5250027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18" name="Line 98"/>
          <p:cNvSpPr>
            <a:spLocks noChangeShapeType="1"/>
          </p:cNvSpPr>
          <p:nvPr/>
        </p:nvSpPr>
        <p:spPr bwMode="auto">
          <a:xfrm>
            <a:off x="2977419" y="5776901"/>
            <a:ext cx="41629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19" name="Line 99"/>
          <p:cNvSpPr>
            <a:spLocks noChangeShapeType="1"/>
          </p:cNvSpPr>
          <p:nvPr/>
        </p:nvSpPr>
        <p:spPr bwMode="auto">
          <a:xfrm>
            <a:off x="2977419" y="5871912"/>
            <a:ext cx="41629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20" name="Line 100"/>
          <p:cNvSpPr>
            <a:spLocks noChangeShapeType="1"/>
          </p:cNvSpPr>
          <p:nvPr/>
        </p:nvSpPr>
        <p:spPr bwMode="auto">
          <a:xfrm>
            <a:off x="3132987" y="5992833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21" name="Line 101"/>
          <p:cNvSpPr>
            <a:spLocks noChangeShapeType="1"/>
          </p:cNvSpPr>
          <p:nvPr/>
        </p:nvSpPr>
        <p:spPr bwMode="auto">
          <a:xfrm>
            <a:off x="3132987" y="6112315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22" name="Line 102"/>
          <p:cNvSpPr>
            <a:spLocks noChangeShapeType="1"/>
          </p:cNvSpPr>
          <p:nvPr/>
        </p:nvSpPr>
        <p:spPr bwMode="auto">
          <a:xfrm>
            <a:off x="3132987" y="6207325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23" name="Line 103"/>
          <p:cNvSpPr>
            <a:spLocks noChangeShapeType="1"/>
          </p:cNvSpPr>
          <p:nvPr/>
        </p:nvSpPr>
        <p:spPr bwMode="auto">
          <a:xfrm>
            <a:off x="3132987" y="6326808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24" name="AutoShape 104"/>
          <p:cNvSpPr>
            <a:spLocks noChangeArrowheads="1"/>
          </p:cNvSpPr>
          <p:nvPr/>
        </p:nvSpPr>
        <p:spPr bwMode="auto">
          <a:xfrm rot="5400000">
            <a:off x="3016712" y="3992360"/>
            <a:ext cx="3558559" cy="707263"/>
          </a:xfrm>
          <a:prstGeom prst="roundRect">
            <a:avLst>
              <a:gd name="adj" fmla="val 204"/>
            </a:avLst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ctr"/>
            <a:r>
              <a:rPr lang="en-US" altLang="en-US"/>
              <a:t>Event Builder 1 </a:t>
            </a:r>
          </a:p>
        </p:txBody>
      </p:sp>
      <p:sp>
        <p:nvSpPr>
          <p:cNvPr id="5225" name="Line 105"/>
          <p:cNvSpPr>
            <a:spLocks noChangeShapeType="1"/>
          </p:cNvSpPr>
          <p:nvPr/>
        </p:nvSpPr>
        <p:spPr bwMode="auto">
          <a:xfrm>
            <a:off x="3874821" y="2781204"/>
            <a:ext cx="548813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26" name="Line 106"/>
          <p:cNvSpPr>
            <a:spLocks noChangeShapeType="1"/>
          </p:cNvSpPr>
          <p:nvPr/>
        </p:nvSpPr>
        <p:spPr bwMode="auto">
          <a:xfrm>
            <a:off x="3874821" y="3787448"/>
            <a:ext cx="548813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27" name="Line 107"/>
          <p:cNvSpPr>
            <a:spLocks noChangeShapeType="1"/>
          </p:cNvSpPr>
          <p:nvPr/>
        </p:nvSpPr>
        <p:spPr bwMode="auto">
          <a:xfrm>
            <a:off x="3874821" y="3164123"/>
            <a:ext cx="548813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28" name="Line 108"/>
          <p:cNvSpPr>
            <a:spLocks noChangeShapeType="1"/>
          </p:cNvSpPr>
          <p:nvPr/>
        </p:nvSpPr>
        <p:spPr bwMode="auto">
          <a:xfrm>
            <a:off x="3876262" y="3331111"/>
            <a:ext cx="548812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29" name="Line 109"/>
          <p:cNvSpPr>
            <a:spLocks noChangeShapeType="1"/>
          </p:cNvSpPr>
          <p:nvPr/>
        </p:nvSpPr>
        <p:spPr bwMode="auto">
          <a:xfrm>
            <a:off x="3876262" y="4240904"/>
            <a:ext cx="548812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30" name="Line 110"/>
          <p:cNvSpPr>
            <a:spLocks noChangeShapeType="1"/>
          </p:cNvSpPr>
          <p:nvPr/>
        </p:nvSpPr>
        <p:spPr bwMode="auto">
          <a:xfrm>
            <a:off x="3876262" y="4456836"/>
            <a:ext cx="548812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31" name="Line 111"/>
          <p:cNvSpPr>
            <a:spLocks noChangeShapeType="1"/>
          </p:cNvSpPr>
          <p:nvPr/>
        </p:nvSpPr>
        <p:spPr bwMode="auto">
          <a:xfrm>
            <a:off x="3876262" y="4960678"/>
            <a:ext cx="548812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32" name="Line 112"/>
          <p:cNvSpPr>
            <a:spLocks noChangeShapeType="1"/>
          </p:cNvSpPr>
          <p:nvPr/>
        </p:nvSpPr>
        <p:spPr bwMode="auto">
          <a:xfrm>
            <a:off x="3876262" y="5415574"/>
            <a:ext cx="548812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33" name="Line 113"/>
          <p:cNvSpPr>
            <a:spLocks noChangeShapeType="1"/>
          </p:cNvSpPr>
          <p:nvPr/>
        </p:nvSpPr>
        <p:spPr bwMode="auto">
          <a:xfrm>
            <a:off x="3877701" y="5582562"/>
            <a:ext cx="548813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34" name="Line 114"/>
          <p:cNvSpPr>
            <a:spLocks noChangeShapeType="1"/>
          </p:cNvSpPr>
          <p:nvPr/>
        </p:nvSpPr>
        <p:spPr bwMode="auto">
          <a:xfrm>
            <a:off x="3877701" y="5942448"/>
            <a:ext cx="548813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35" name="Text Box 115"/>
          <p:cNvSpPr txBox="1">
            <a:spLocks noChangeArrowheads="1"/>
          </p:cNvSpPr>
          <p:nvPr/>
        </p:nvSpPr>
        <p:spPr bwMode="auto">
          <a:xfrm>
            <a:off x="1776080" y="1718819"/>
            <a:ext cx="1669485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~300 COPPERs</a:t>
            </a:r>
          </a:p>
        </p:txBody>
      </p:sp>
      <p:sp>
        <p:nvSpPr>
          <p:cNvPr id="5236" name="Text Box 116"/>
          <p:cNvSpPr txBox="1">
            <a:spLocks noChangeArrowheads="1"/>
          </p:cNvSpPr>
          <p:nvPr/>
        </p:nvSpPr>
        <p:spPr bwMode="auto">
          <a:xfrm>
            <a:off x="182938" y="1770643"/>
            <a:ext cx="1312253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~0.5M chan.</a:t>
            </a:r>
          </a:p>
        </p:txBody>
      </p:sp>
      <p:sp>
        <p:nvSpPr>
          <p:cNvPr id="5237" name="AutoShape 117"/>
          <p:cNvSpPr>
            <a:spLocks noChangeArrowheads="1"/>
          </p:cNvSpPr>
          <p:nvPr/>
        </p:nvSpPr>
        <p:spPr bwMode="auto">
          <a:xfrm>
            <a:off x="5368571" y="2710667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38" name="AutoShape 118"/>
          <p:cNvSpPr>
            <a:spLocks noChangeArrowheads="1"/>
          </p:cNvSpPr>
          <p:nvPr/>
        </p:nvSpPr>
        <p:spPr bwMode="auto">
          <a:xfrm>
            <a:off x="5681150" y="2576789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39" name="AutoShape 119"/>
          <p:cNvSpPr>
            <a:spLocks noChangeArrowheads="1"/>
          </p:cNvSpPr>
          <p:nvPr/>
        </p:nvSpPr>
        <p:spPr bwMode="auto">
          <a:xfrm>
            <a:off x="5725804" y="2635811"/>
            <a:ext cx="18869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40" name="AutoShape 120"/>
          <p:cNvSpPr>
            <a:spLocks noChangeArrowheads="1"/>
          </p:cNvSpPr>
          <p:nvPr/>
        </p:nvSpPr>
        <p:spPr bwMode="auto">
          <a:xfrm>
            <a:off x="5793505" y="2694832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41" name="AutoShape 121"/>
          <p:cNvSpPr>
            <a:spLocks noChangeArrowheads="1"/>
          </p:cNvSpPr>
          <p:nvPr/>
        </p:nvSpPr>
        <p:spPr bwMode="auto">
          <a:xfrm>
            <a:off x="5838160" y="2791282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42" name="AutoShape 122"/>
          <p:cNvSpPr>
            <a:spLocks noChangeArrowheads="1"/>
          </p:cNvSpPr>
          <p:nvPr/>
        </p:nvSpPr>
        <p:spPr bwMode="auto">
          <a:xfrm>
            <a:off x="5905861" y="2870456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43" name="AutoShape 123"/>
          <p:cNvSpPr>
            <a:spLocks noChangeArrowheads="1"/>
          </p:cNvSpPr>
          <p:nvPr/>
        </p:nvSpPr>
        <p:spPr bwMode="auto">
          <a:xfrm>
            <a:off x="6198272" y="2710667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44" name="Line 124"/>
          <p:cNvSpPr>
            <a:spLocks noChangeShapeType="1"/>
          </p:cNvSpPr>
          <p:nvPr/>
        </p:nvSpPr>
        <p:spPr bwMode="auto">
          <a:xfrm>
            <a:off x="5153943" y="2812874"/>
            <a:ext cx="21318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45" name="Line 125"/>
          <p:cNvSpPr>
            <a:spLocks noChangeShapeType="1"/>
          </p:cNvSpPr>
          <p:nvPr/>
        </p:nvSpPr>
        <p:spPr bwMode="auto">
          <a:xfrm flipV="1">
            <a:off x="5554389" y="2660283"/>
            <a:ext cx="126760" cy="15403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46" name="Line 126"/>
          <p:cNvSpPr>
            <a:spLocks noChangeShapeType="1"/>
          </p:cNvSpPr>
          <p:nvPr/>
        </p:nvSpPr>
        <p:spPr bwMode="auto">
          <a:xfrm flipV="1">
            <a:off x="5568794" y="2736579"/>
            <a:ext cx="145486" cy="892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47" name="Line 127"/>
          <p:cNvSpPr>
            <a:spLocks noChangeShapeType="1"/>
          </p:cNvSpPr>
          <p:nvPr/>
        </p:nvSpPr>
        <p:spPr bwMode="auto">
          <a:xfrm flipV="1">
            <a:off x="5591841" y="2811435"/>
            <a:ext cx="201664" cy="460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48" name="Line 128"/>
          <p:cNvSpPr>
            <a:spLocks noChangeShapeType="1"/>
          </p:cNvSpPr>
          <p:nvPr/>
        </p:nvSpPr>
        <p:spPr bwMode="auto">
          <a:xfrm>
            <a:off x="5580318" y="2877654"/>
            <a:ext cx="257842" cy="1007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49" name="Line 129"/>
          <p:cNvSpPr>
            <a:spLocks noChangeShapeType="1"/>
          </p:cNvSpPr>
          <p:nvPr/>
        </p:nvSpPr>
        <p:spPr bwMode="auto">
          <a:xfrm>
            <a:off x="5580318" y="2930917"/>
            <a:ext cx="325543" cy="647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50" name="Line 130"/>
          <p:cNvSpPr>
            <a:spLocks noChangeShapeType="1"/>
          </p:cNvSpPr>
          <p:nvPr/>
        </p:nvSpPr>
        <p:spPr bwMode="auto">
          <a:xfrm>
            <a:off x="5928908" y="2651645"/>
            <a:ext cx="280889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51" name="Line 131"/>
          <p:cNvSpPr>
            <a:spLocks noChangeShapeType="1"/>
          </p:cNvSpPr>
          <p:nvPr/>
        </p:nvSpPr>
        <p:spPr bwMode="auto">
          <a:xfrm>
            <a:off x="5962038" y="2694831"/>
            <a:ext cx="236234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52" name="Line 132"/>
          <p:cNvSpPr>
            <a:spLocks noChangeShapeType="1"/>
          </p:cNvSpPr>
          <p:nvPr/>
        </p:nvSpPr>
        <p:spPr bwMode="auto">
          <a:xfrm>
            <a:off x="5996609" y="2781204"/>
            <a:ext cx="190140" cy="647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53" name="Line 133"/>
          <p:cNvSpPr>
            <a:spLocks noChangeShapeType="1"/>
          </p:cNvSpPr>
          <p:nvPr/>
        </p:nvSpPr>
        <p:spPr bwMode="auto">
          <a:xfrm>
            <a:off x="6041263" y="2844544"/>
            <a:ext cx="145486" cy="2159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54" name="Line 134"/>
          <p:cNvSpPr>
            <a:spLocks noChangeShapeType="1"/>
          </p:cNvSpPr>
          <p:nvPr/>
        </p:nvSpPr>
        <p:spPr bwMode="auto">
          <a:xfrm flipV="1">
            <a:off x="6107524" y="2886291"/>
            <a:ext cx="79225" cy="1209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55" name="AutoShape 135"/>
          <p:cNvSpPr>
            <a:spLocks noChangeArrowheads="1"/>
          </p:cNvSpPr>
          <p:nvPr/>
        </p:nvSpPr>
        <p:spPr bwMode="auto">
          <a:xfrm>
            <a:off x="8612473" y="1495689"/>
            <a:ext cx="257841" cy="236086"/>
          </a:xfrm>
          <a:prstGeom prst="roundRect">
            <a:avLst>
              <a:gd name="adj" fmla="val 606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56" name="Oval 136"/>
          <p:cNvSpPr>
            <a:spLocks noChangeArrowheads="1"/>
          </p:cNvSpPr>
          <p:nvPr/>
        </p:nvSpPr>
        <p:spPr bwMode="auto">
          <a:xfrm>
            <a:off x="8612473" y="1692907"/>
            <a:ext cx="257841" cy="96450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57" name="Oval 137"/>
          <p:cNvSpPr>
            <a:spLocks noChangeArrowheads="1"/>
          </p:cNvSpPr>
          <p:nvPr/>
        </p:nvSpPr>
        <p:spPr bwMode="auto">
          <a:xfrm>
            <a:off x="8612473" y="1474096"/>
            <a:ext cx="257841" cy="74856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58" name="Line 138"/>
          <p:cNvSpPr>
            <a:spLocks noChangeShapeType="1"/>
          </p:cNvSpPr>
          <p:nvPr/>
        </p:nvSpPr>
        <p:spPr bwMode="auto">
          <a:xfrm>
            <a:off x="6398495" y="2824390"/>
            <a:ext cx="49695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59" name="AutoShape 139"/>
          <p:cNvSpPr>
            <a:spLocks noChangeArrowheads="1"/>
          </p:cNvSpPr>
          <p:nvPr/>
        </p:nvSpPr>
        <p:spPr bwMode="auto">
          <a:xfrm>
            <a:off x="5368571" y="3308078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60" name="AutoShape 140"/>
          <p:cNvSpPr>
            <a:spLocks noChangeArrowheads="1"/>
          </p:cNvSpPr>
          <p:nvPr/>
        </p:nvSpPr>
        <p:spPr bwMode="auto">
          <a:xfrm>
            <a:off x="5681150" y="3175640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61" name="AutoShape 141"/>
          <p:cNvSpPr>
            <a:spLocks noChangeArrowheads="1"/>
          </p:cNvSpPr>
          <p:nvPr/>
        </p:nvSpPr>
        <p:spPr bwMode="auto">
          <a:xfrm>
            <a:off x="5725804" y="3233222"/>
            <a:ext cx="18869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62" name="AutoShape 142"/>
          <p:cNvSpPr>
            <a:spLocks noChangeArrowheads="1"/>
          </p:cNvSpPr>
          <p:nvPr/>
        </p:nvSpPr>
        <p:spPr bwMode="auto">
          <a:xfrm>
            <a:off x="5793505" y="3292244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63" name="AutoShape 143"/>
          <p:cNvSpPr>
            <a:spLocks noChangeArrowheads="1"/>
          </p:cNvSpPr>
          <p:nvPr/>
        </p:nvSpPr>
        <p:spPr bwMode="auto">
          <a:xfrm>
            <a:off x="5838160" y="3390133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64" name="AutoShape 144"/>
          <p:cNvSpPr>
            <a:spLocks noChangeArrowheads="1"/>
          </p:cNvSpPr>
          <p:nvPr/>
        </p:nvSpPr>
        <p:spPr bwMode="auto">
          <a:xfrm>
            <a:off x="5905861" y="3469308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65" name="AutoShape 145"/>
          <p:cNvSpPr>
            <a:spLocks noChangeArrowheads="1"/>
          </p:cNvSpPr>
          <p:nvPr/>
        </p:nvSpPr>
        <p:spPr bwMode="auto">
          <a:xfrm>
            <a:off x="6198272" y="3309518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66" name="Line 146"/>
          <p:cNvSpPr>
            <a:spLocks noChangeShapeType="1"/>
          </p:cNvSpPr>
          <p:nvPr/>
        </p:nvSpPr>
        <p:spPr bwMode="auto">
          <a:xfrm>
            <a:off x="5153943" y="3411725"/>
            <a:ext cx="21318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67" name="Line 147"/>
          <p:cNvSpPr>
            <a:spLocks noChangeShapeType="1"/>
          </p:cNvSpPr>
          <p:nvPr/>
        </p:nvSpPr>
        <p:spPr bwMode="auto">
          <a:xfrm flipV="1">
            <a:off x="5554389" y="3259134"/>
            <a:ext cx="126760" cy="15403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68" name="Line 148"/>
          <p:cNvSpPr>
            <a:spLocks noChangeShapeType="1"/>
          </p:cNvSpPr>
          <p:nvPr/>
        </p:nvSpPr>
        <p:spPr bwMode="auto">
          <a:xfrm flipV="1">
            <a:off x="5568794" y="3333990"/>
            <a:ext cx="145486" cy="892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69" name="Line 149"/>
          <p:cNvSpPr>
            <a:spLocks noChangeShapeType="1"/>
          </p:cNvSpPr>
          <p:nvPr/>
        </p:nvSpPr>
        <p:spPr bwMode="auto">
          <a:xfrm flipV="1">
            <a:off x="5591841" y="3408847"/>
            <a:ext cx="201664" cy="460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70" name="Line 150"/>
          <p:cNvSpPr>
            <a:spLocks noChangeShapeType="1"/>
          </p:cNvSpPr>
          <p:nvPr/>
        </p:nvSpPr>
        <p:spPr bwMode="auto">
          <a:xfrm>
            <a:off x="5580318" y="3476506"/>
            <a:ext cx="257842" cy="1007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71" name="Line 151"/>
          <p:cNvSpPr>
            <a:spLocks noChangeShapeType="1"/>
          </p:cNvSpPr>
          <p:nvPr/>
        </p:nvSpPr>
        <p:spPr bwMode="auto">
          <a:xfrm>
            <a:off x="5580318" y="3529768"/>
            <a:ext cx="325543" cy="647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72" name="Line 152"/>
          <p:cNvSpPr>
            <a:spLocks noChangeShapeType="1"/>
          </p:cNvSpPr>
          <p:nvPr/>
        </p:nvSpPr>
        <p:spPr bwMode="auto">
          <a:xfrm>
            <a:off x="5928908" y="3250496"/>
            <a:ext cx="280889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73" name="Line 153"/>
          <p:cNvSpPr>
            <a:spLocks noChangeShapeType="1"/>
          </p:cNvSpPr>
          <p:nvPr/>
        </p:nvSpPr>
        <p:spPr bwMode="auto">
          <a:xfrm>
            <a:off x="5962038" y="3293683"/>
            <a:ext cx="236234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74" name="Line 154"/>
          <p:cNvSpPr>
            <a:spLocks noChangeShapeType="1"/>
          </p:cNvSpPr>
          <p:nvPr/>
        </p:nvSpPr>
        <p:spPr bwMode="auto">
          <a:xfrm>
            <a:off x="5996609" y="3378617"/>
            <a:ext cx="190140" cy="647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75" name="Line 155"/>
          <p:cNvSpPr>
            <a:spLocks noChangeShapeType="1"/>
          </p:cNvSpPr>
          <p:nvPr/>
        </p:nvSpPr>
        <p:spPr bwMode="auto">
          <a:xfrm>
            <a:off x="6041263" y="3443396"/>
            <a:ext cx="145486" cy="2159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76" name="Line 156"/>
          <p:cNvSpPr>
            <a:spLocks noChangeShapeType="1"/>
          </p:cNvSpPr>
          <p:nvPr/>
        </p:nvSpPr>
        <p:spPr bwMode="auto">
          <a:xfrm flipV="1">
            <a:off x="6107524" y="3485143"/>
            <a:ext cx="79225" cy="1209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77" name="Line 157"/>
          <p:cNvSpPr>
            <a:spLocks noChangeShapeType="1"/>
          </p:cNvSpPr>
          <p:nvPr/>
        </p:nvSpPr>
        <p:spPr bwMode="auto">
          <a:xfrm>
            <a:off x="6398495" y="3421803"/>
            <a:ext cx="496957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78" name="AutoShape 158"/>
          <p:cNvSpPr>
            <a:spLocks noChangeArrowheads="1"/>
          </p:cNvSpPr>
          <p:nvPr/>
        </p:nvSpPr>
        <p:spPr bwMode="auto">
          <a:xfrm>
            <a:off x="5368571" y="3860864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79" name="AutoShape 159"/>
          <p:cNvSpPr>
            <a:spLocks noChangeArrowheads="1"/>
          </p:cNvSpPr>
          <p:nvPr/>
        </p:nvSpPr>
        <p:spPr bwMode="auto">
          <a:xfrm>
            <a:off x="5681150" y="3726987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80" name="AutoShape 160"/>
          <p:cNvSpPr>
            <a:spLocks noChangeArrowheads="1"/>
          </p:cNvSpPr>
          <p:nvPr/>
        </p:nvSpPr>
        <p:spPr bwMode="auto">
          <a:xfrm>
            <a:off x="5725804" y="3784569"/>
            <a:ext cx="18869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81" name="AutoShape 161"/>
          <p:cNvSpPr>
            <a:spLocks noChangeArrowheads="1"/>
          </p:cNvSpPr>
          <p:nvPr/>
        </p:nvSpPr>
        <p:spPr bwMode="auto">
          <a:xfrm>
            <a:off x="5793505" y="3843590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82" name="AutoShape 162"/>
          <p:cNvSpPr>
            <a:spLocks noChangeArrowheads="1"/>
          </p:cNvSpPr>
          <p:nvPr/>
        </p:nvSpPr>
        <p:spPr bwMode="auto">
          <a:xfrm>
            <a:off x="5838160" y="3941479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83" name="AutoShape 163"/>
          <p:cNvSpPr>
            <a:spLocks noChangeArrowheads="1"/>
          </p:cNvSpPr>
          <p:nvPr/>
        </p:nvSpPr>
        <p:spPr bwMode="auto">
          <a:xfrm>
            <a:off x="5905861" y="4019215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84" name="AutoShape 164"/>
          <p:cNvSpPr>
            <a:spLocks noChangeArrowheads="1"/>
          </p:cNvSpPr>
          <p:nvPr/>
        </p:nvSpPr>
        <p:spPr bwMode="auto">
          <a:xfrm>
            <a:off x="6198272" y="3860864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85" name="Line 165"/>
          <p:cNvSpPr>
            <a:spLocks noChangeShapeType="1"/>
          </p:cNvSpPr>
          <p:nvPr/>
        </p:nvSpPr>
        <p:spPr bwMode="auto">
          <a:xfrm>
            <a:off x="5153943" y="3963073"/>
            <a:ext cx="213187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86" name="Line 166"/>
          <p:cNvSpPr>
            <a:spLocks noChangeShapeType="1"/>
          </p:cNvSpPr>
          <p:nvPr/>
        </p:nvSpPr>
        <p:spPr bwMode="auto">
          <a:xfrm flipV="1">
            <a:off x="5554389" y="3810480"/>
            <a:ext cx="126760" cy="1540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87" name="Line 167"/>
          <p:cNvSpPr>
            <a:spLocks noChangeShapeType="1"/>
          </p:cNvSpPr>
          <p:nvPr/>
        </p:nvSpPr>
        <p:spPr bwMode="auto">
          <a:xfrm flipV="1">
            <a:off x="5568794" y="3885337"/>
            <a:ext cx="145486" cy="892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88" name="Line 168"/>
          <p:cNvSpPr>
            <a:spLocks noChangeShapeType="1"/>
          </p:cNvSpPr>
          <p:nvPr/>
        </p:nvSpPr>
        <p:spPr bwMode="auto">
          <a:xfrm flipV="1">
            <a:off x="5591841" y="3960193"/>
            <a:ext cx="201664" cy="460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89" name="Line 169"/>
          <p:cNvSpPr>
            <a:spLocks noChangeShapeType="1"/>
          </p:cNvSpPr>
          <p:nvPr/>
        </p:nvSpPr>
        <p:spPr bwMode="auto">
          <a:xfrm>
            <a:off x="5580318" y="4026412"/>
            <a:ext cx="257842" cy="1007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90" name="Line 170"/>
          <p:cNvSpPr>
            <a:spLocks noChangeShapeType="1"/>
          </p:cNvSpPr>
          <p:nvPr/>
        </p:nvSpPr>
        <p:spPr bwMode="auto">
          <a:xfrm>
            <a:off x="5580318" y="4081116"/>
            <a:ext cx="325543" cy="647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91" name="Line 171"/>
          <p:cNvSpPr>
            <a:spLocks noChangeShapeType="1"/>
          </p:cNvSpPr>
          <p:nvPr/>
        </p:nvSpPr>
        <p:spPr bwMode="auto">
          <a:xfrm>
            <a:off x="5928908" y="3801844"/>
            <a:ext cx="280889" cy="1281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92" name="Line 172"/>
          <p:cNvSpPr>
            <a:spLocks noChangeShapeType="1"/>
          </p:cNvSpPr>
          <p:nvPr/>
        </p:nvSpPr>
        <p:spPr bwMode="auto">
          <a:xfrm>
            <a:off x="5962038" y="3845030"/>
            <a:ext cx="236234" cy="1281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93" name="Line 173"/>
          <p:cNvSpPr>
            <a:spLocks noChangeShapeType="1"/>
          </p:cNvSpPr>
          <p:nvPr/>
        </p:nvSpPr>
        <p:spPr bwMode="auto">
          <a:xfrm>
            <a:off x="5996609" y="3929962"/>
            <a:ext cx="190140" cy="647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94" name="Line 174"/>
          <p:cNvSpPr>
            <a:spLocks noChangeShapeType="1"/>
          </p:cNvSpPr>
          <p:nvPr/>
        </p:nvSpPr>
        <p:spPr bwMode="auto">
          <a:xfrm>
            <a:off x="6041263" y="3994742"/>
            <a:ext cx="145486" cy="215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95" name="Line 175"/>
          <p:cNvSpPr>
            <a:spLocks noChangeShapeType="1"/>
          </p:cNvSpPr>
          <p:nvPr/>
        </p:nvSpPr>
        <p:spPr bwMode="auto">
          <a:xfrm flipV="1">
            <a:off x="6107524" y="4036489"/>
            <a:ext cx="79225" cy="1209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96" name="Line 176"/>
          <p:cNvSpPr>
            <a:spLocks noChangeShapeType="1"/>
          </p:cNvSpPr>
          <p:nvPr/>
        </p:nvSpPr>
        <p:spPr bwMode="auto">
          <a:xfrm>
            <a:off x="6398495" y="3973149"/>
            <a:ext cx="49695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97" name="AutoShape 177"/>
          <p:cNvSpPr>
            <a:spLocks noChangeArrowheads="1"/>
          </p:cNvSpPr>
          <p:nvPr/>
        </p:nvSpPr>
        <p:spPr bwMode="auto">
          <a:xfrm>
            <a:off x="5368571" y="4458276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98" name="AutoShape 178"/>
          <p:cNvSpPr>
            <a:spLocks noChangeArrowheads="1"/>
          </p:cNvSpPr>
          <p:nvPr/>
        </p:nvSpPr>
        <p:spPr bwMode="auto">
          <a:xfrm>
            <a:off x="5681150" y="4324398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99" name="AutoShape 179"/>
          <p:cNvSpPr>
            <a:spLocks noChangeArrowheads="1"/>
          </p:cNvSpPr>
          <p:nvPr/>
        </p:nvSpPr>
        <p:spPr bwMode="auto">
          <a:xfrm>
            <a:off x="5725804" y="4383420"/>
            <a:ext cx="18869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00" name="AutoShape 180"/>
          <p:cNvSpPr>
            <a:spLocks noChangeArrowheads="1"/>
          </p:cNvSpPr>
          <p:nvPr/>
        </p:nvSpPr>
        <p:spPr bwMode="auto">
          <a:xfrm>
            <a:off x="5793505" y="4442441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01" name="AutoShape 181"/>
          <p:cNvSpPr>
            <a:spLocks noChangeArrowheads="1"/>
          </p:cNvSpPr>
          <p:nvPr/>
        </p:nvSpPr>
        <p:spPr bwMode="auto">
          <a:xfrm>
            <a:off x="5838160" y="4540330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02" name="AutoShape 182"/>
          <p:cNvSpPr>
            <a:spLocks noChangeArrowheads="1"/>
          </p:cNvSpPr>
          <p:nvPr/>
        </p:nvSpPr>
        <p:spPr bwMode="auto">
          <a:xfrm>
            <a:off x="5905861" y="4619506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03" name="AutoShape 183"/>
          <p:cNvSpPr>
            <a:spLocks noChangeArrowheads="1"/>
          </p:cNvSpPr>
          <p:nvPr/>
        </p:nvSpPr>
        <p:spPr bwMode="auto">
          <a:xfrm>
            <a:off x="6198272" y="4458276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04" name="Line 184"/>
          <p:cNvSpPr>
            <a:spLocks noChangeShapeType="1"/>
          </p:cNvSpPr>
          <p:nvPr/>
        </p:nvSpPr>
        <p:spPr bwMode="auto">
          <a:xfrm>
            <a:off x="5153943" y="4560484"/>
            <a:ext cx="21318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05" name="Line 185"/>
          <p:cNvSpPr>
            <a:spLocks noChangeShapeType="1"/>
          </p:cNvSpPr>
          <p:nvPr/>
        </p:nvSpPr>
        <p:spPr bwMode="auto">
          <a:xfrm flipV="1">
            <a:off x="5554389" y="4407892"/>
            <a:ext cx="126760" cy="15403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06" name="Line 186"/>
          <p:cNvSpPr>
            <a:spLocks noChangeShapeType="1"/>
          </p:cNvSpPr>
          <p:nvPr/>
        </p:nvSpPr>
        <p:spPr bwMode="auto">
          <a:xfrm flipV="1">
            <a:off x="5568794" y="4484189"/>
            <a:ext cx="145486" cy="892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07" name="Line 187"/>
          <p:cNvSpPr>
            <a:spLocks noChangeShapeType="1"/>
          </p:cNvSpPr>
          <p:nvPr/>
        </p:nvSpPr>
        <p:spPr bwMode="auto">
          <a:xfrm flipV="1">
            <a:off x="5591841" y="4559045"/>
            <a:ext cx="201664" cy="460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08" name="Line 188"/>
          <p:cNvSpPr>
            <a:spLocks noChangeShapeType="1"/>
          </p:cNvSpPr>
          <p:nvPr/>
        </p:nvSpPr>
        <p:spPr bwMode="auto">
          <a:xfrm>
            <a:off x="5580318" y="4626703"/>
            <a:ext cx="257842" cy="1007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09" name="Line 189"/>
          <p:cNvSpPr>
            <a:spLocks noChangeShapeType="1"/>
          </p:cNvSpPr>
          <p:nvPr/>
        </p:nvSpPr>
        <p:spPr bwMode="auto">
          <a:xfrm>
            <a:off x="5580318" y="4679967"/>
            <a:ext cx="325543" cy="647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10" name="Line 190"/>
          <p:cNvSpPr>
            <a:spLocks noChangeShapeType="1"/>
          </p:cNvSpPr>
          <p:nvPr/>
        </p:nvSpPr>
        <p:spPr bwMode="auto">
          <a:xfrm>
            <a:off x="5928908" y="4399254"/>
            <a:ext cx="280889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11" name="Line 191"/>
          <p:cNvSpPr>
            <a:spLocks noChangeShapeType="1"/>
          </p:cNvSpPr>
          <p:nvPr/>
        </p:nvSpPr>
        <p:spPr bwMode="auto">
          <a:xfrm>
            <a:off x="5962038" y="4442441"/>
            <a:ext cx="236234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12" name="Line 192"/>
          <p:cNvSpPr>
            <a:spLocks noChangeShapeType="1"/>
          </p:cNvSpPr>
          <p:nvPr/>
        </p:nvSpPr>
        <p:spPr bwMode="auto">
          <a:xfrm>
            <a:off x="5996609" y="4528814"/>
            <a:ext cx="190140" cy="647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13" name="Line 193"/>
          <p:cNvSpPr>
            <a:spLocks noChangeShapeType="1"/>
          </p:cNvSpPr>
          <p:nvPr/>
        </p:nvSpPr>
        <p:spPr bwMode="auto">
          <a:xfrm>
            <a:off x="6041263" y="4593594"/>
            <a:ext cx="145486" cy="215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14" name="Line 194"/>
          <p:cNvSpPr>
            <a:spLocks noChangeShapeType="1"/>
          </p:cNvSpPr>
          <p:nvPr/>
        </p:nvSpPr>
        <p:spPr bwMode="auto">
          <a:xfrm flipV="1">
            <a:off x="6107524" y="4635340"/>
            <a:ext cx="79225" cy="1209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15" name="Line 195"/>
          <p:cNvSpPr>
            <a:spLocks noChangeShapeType="1"/>
          </p:cNvSpPr>
          <p:nvPr/>
        </p:nvSpPr>
        <p:spPr bwMode="auto">
          <a:xfrm>
            <a:off x="6398495" y="4572000"/>
            <a:ext cx="49695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16" name="AutoShape 196"/>
          <p:cNvSpPr>
            <a:spLocks noChangeArrowheads="1"/>
          </p:cNvSpPr>
          <p:nvPr/>
        </p:nvSpPr>
        <p:spPr bwMode="auto">
          <a:xfrm>
            <a:off x="5368571" y="5631506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17" name="AutoShape 197"/>
          <p:cNvSpPr>
            <a:spLocks noChangeArrowheads="1"/>
          </p:cNvSpPr>
          <p:nvPr/>
        </p:nvSpPr>
        <p:spPr bwMode="auto">
          <a:xfrm>
            <a:off x="5681150" y="5499068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18" name="AutoShape 198"/>
          <p:cNvSpPr>
            <a:spLocks noChangeArrowheads="1"/>
          </p:cNvSpPr>
          <p:nvPr/>
        </p:nvSpPr>
        <p:spPr bwMode="auto">
          <a:xfrm>
            <a:off x="5725804" y="5556650"/>
            <a:ext cx="18869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19" name="AutoShape 199"/>
          <p:cNvSpPr>
            <a:spLocks noChangeArrowheads="1"/>
          </p:cNvSpPr>
          <p:nvPr/>
        </p:nvSpPr>
        <p:spPr bwMode="auto">
          <a:xfrm>
            <a:off x="5793505" y="5615672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20" name="AutoShape 200"/>
          <p:cNvSpPr>
            <a:spLocks noChangeArrowheads="1"/>
          </p:cNvSpPr>
          <p:nvPr/>
        </p:nvSpPr>
        <p:spPr bwMode="auto">
          <a:xfrm>
            <a:off x="5838160" y="5713561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21" name="AutoShape 201"/>
          <p:cNvSpPr>
            <a:spLocks noChangeArrowheads="1"/>
          </p:cNvSpPr>
          <p:nvPr/>
        </p:nvSpPr>
        <p:spPr bwMode="auto">
          <a:xfrm>
            <a:off x="5905861" y="5792736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22" name="AutoShape 202"/>
          <p:cNvSpPr>
            <a:spLocks noChangeArrowheads="1"/>
          </p:cNvSpPr>
          <p:nvPr/>
        </p:nvSpPr>
        <p:spPr bwMode="auto">
          <a:xfrm>
            <a:off x="6198272" y="5631506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23" name="Line 203"/>
          <p:cNvSpPr>
            <a:spLocks noChangeShapeType="1"/>
          </p:cNvSpPr>
          <p:nvPr/>
        </p:nvSpPr>
        <p:spPr bwMode="auto">
          <a:xfrm>
            <a:off x="5153943" y="5735154"/>
            <a:ext cx="21318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24" name="Line 204"/>
          <p:cNvSpPr>
            <a:spLocks noChangeShapeType="1"/>
          </p:cNvSpPr>
          <p:nvPr/>
        </p:nvSpPr>
        <p:spPr bwMode="auto">
          <a:xfrm flipV="1">
            <a:off x="5554389" y="5582562"/>
            <a:ext cx="126760" cy="15403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25" name="Line 205"/>
          <p:cNvSpPr>
            <a:spLocks noChangeShapeType="1"/>
          </p:cNvSpPr>
          <p:nvPr/>
        </p:nvSpPr>
        <p:spPr bwMode="auto">
          <a:xfrm flipV="1">
            <a:off x="5568794" y="5657419"/>
            <a:ext cx="145486" cy="892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26" name="Line 206"/>
          <p:cNvSpPr>
            <a:spLocks noChangeShapeType="1"/>
          </p:cNvSpPr>
          <p:nvPr/>
        </p:nvSpPr>
        <p:spPr bwMode="auto">
          <a:xfrm flipV="1">
            <a:off x="5591841" y="5733715"/>
            <a:ext cx="201664" cy="460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27" name="Line 207"/>
          <p:cNvSpPr>
            <a:spLocks noChangeShapeType="1"/>
          </p:cNvSpPr>
          <p:nvPr/>
        </p:nvSpPr>
        <p:spPr bwMode="auto">
          <a:xfrm>
            <a:off x="5580318" y="5799934"/>
            <a:ext cx="257842" cy="1007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28" name="Line 208"/>
          <p:cNvSpPr>
            <a:spLocks noChangeShapeType="1"/>
          </p:cNvSpPr>
          <p:nvPr/>
        </p:nvSpPr>
        <p:spPr bwMode="auto">
          <a:xfrm>
            <a:off x="5580318" y="5853196"/>
            <a:ext cx="325543" cy="647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29" name="Line 209"/>
          <p:cNvSpPr>
            <a:spLocks noChangeShapeType="1"/>
          </p:cNvSpPr>
          <p:nvPr/>
        </p:nvSpPr>
        <p:spPr bwMode="auto">
          <a:xfrm>
            <a:off x="5928908" y="5573924"/>
            <a:ext cx="280889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30" name="Line 210"/>
          <p:cNvSpPr>
            <a:spLocks noChangeShapeType="1"/>
          </p:cNvSpPr>
          <p:nvPr/>
        </p:nvSpPr>
        <p:spPr bwMode="auto">
          <a:xfrm>
            <a:off x="5962038" y="5617111"/>
            <a:ext cx="236234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31" name="Line 211"/>
          <p:cNvSpPr>
            <a:spLocks noChangeShapeType="1"/>
          </p:cNvSpPr>
          <p:nvPr/>
        </p:nvSpPr>
        <p:spPr bwMode="auto">
          <a:xfrm>
            <a:off x="5996609" y="5702045"/>
            <a:ext cx="190140" cy="647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32" name="Line 212"/>
          <p:cNvSpPr>
            <a:spLocks noChangeShapeType="1"/>
          </p:cNvSpPr>
          <p:nvPr/>
        </p:nvSpPr>
        <p:spPr bwMode="auto">
          <a:xfrm>
            <a:off x="6041263" y="5766824"/>
            <a:ext cx="145486" cy="2159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33" name="Line 213"/>
          <p:cNvSpPr>
            <a:spLocks noChangeShapeType="1"/>
          </p:cNvSpPr>
          <p:nvPr/>
        </p:nvSpPr>
        <p:spPr bwMode="auto">
          <a:xfrm flipV="1">
            <a:off x="6107524" y="5808571"/>
            <a:ext cx="79225" cy="1209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34" name="Line 214"/>
          <p:cNvSpPr>
            <a:spLocks noChangeShapeType="1"/>
          </p:cNvSpPr>
          <p:nvPr/>
        </p:nvSpPr>
        <p:spPr bwMode="auto">
          <a:xfrm>
            <a:off x="6398495" y="5745231"/>
            <a:ext cx="496957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35" name="Text Box 215"/>
          <p:cNvSpPr txBox="1">
            <a:spLocks noChangeArrowheads="1"/>
          </p:cNvSpPr>
          <p:nvPr/>
        </p:nvSpPr>
        <p:spPr bwMode="auto">
          <a:xfrm>
            <a:off x="5210122" y="4746186"/>
            <a:ext cx="1606105" cy="80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HLT farms</a:t>
            </a:r>
          </a:p>
          <a:p>
            <a:r>
              <a:rPr lang="en-US" altLang="en-US"/>
              <a:t>~O(10) units of</a:t>
            </a:r>
          </a:p>
          <a:p>
            <a:r>
              <a:rPr lang="en-US" altLang="en-US"/>
              <a:t>~400 cores/unit</a:t>
            </a:r>
          </a:p>
        </p:txBody>
      </p:sp>
      <p:sp>
        <p:nvSpPr>
          <p:cNvPr id="5336" name="Text Box 216"/>
          <p:cNvSpPr txBox="1">
            <a:spLocks noChangeArrowheads="1"/>
          </p:cNvSpPr>
          <p:nvPr/>
        </p:nvSpPr>
        <p:spPr bwMode="auto">
          <a:xfrm>
            <a:off x="3174760" y="1914598"/>
            <a:ext cx="1392919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~30 R/O PCs</a:t>
            </a:r>
          </a:p>
        </p:txBody>
      </p:sp>
      <p:sp>
        <p:nvSpPr>
          <p:cNvPr id="5337" name="Text Box 217"/>
          <p:cNvSpPr txBox="1">
            <a:spLocks noChangeArrowheads="1"/>
          </p:cNvSpPr>
          <p:nvPr/>
        </p:nvSpPr>
        <p:spPr bwMode="auto">
          <a:xfrm>
            <a:off x="463827" y="6433335"/>
            <a:ext cx="1421728" cy="3138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Near detector</a:t>
            </a:r>
          </a:p>
        </p:txBody>
      </p:sp>
      <p:sp>
        <p:nvSpPr>
          <p:cNvPr id="5338" name="Text Box 218"/>
          <p:cNvSpPr txBox="1">
            <a:spLocks noChangeArrowheads="1"/>
          </p:cNvSpPr>
          <p:nvPr/>
        </p:nvSpPr>
        <p:spPr bwMode="auto">
          <a:xfrm>
            <a:off x="3253985" y="6440532"/>
            <a:ext cx="662609" cy="3138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E-hut</a:t>
            </a:r>
          </a:p>
        </p:txBody>
      </p:sp>
      <p:sp>
        <p:nvSpPr>
          <p:cNvPr id="5339" name="Text Box 219"/>
          <p:cNvSpPr txBox="1">
            <a:spLocks noChangeArrowheads="1"/>
          </p:cNvSpPr>
          <p:nvPr/>
        </p:nvSpPr>
        <p:spPr bwMode="auto">
          <a:xfrm>
            <a:off x="5367131" y="6440532"/>
            <a:ext cx="1784723" cy="3138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DAQ server room</a:t>
            </a:r>
          </a:p>
        </p:txBody>
      </p:sp>
      <p:sp>
        <p:nvSpPr>
          <p:cNvPr id="5340" name="Text Box 220"/>
          <p:cNvSpPr txBox="1">
            <a:spLocks noChangeArrowheads="1"/>
          </p:cNvSpPr>
          <p:nvPr/>
        </p:nvSpPr>
        <p:spPr bwMode="auto">
          <a:xfrm>
            <a:off x="1297850" y="5319125"/>
            <a:ext cx="1086102" cy="54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i="1"/>
              <a:t>Rocket IO</a:t>
            </a:r>
          </a:p>
          <a:p>
            <a:r>
              <a:rPr lang="en-US" altLang="en-US" i="1"/>
              <a:t>over fiber</a:t>
            </a:r>
          </a:p>
        </p:txBody>
      </p:sp>
      <p:sp>
        <p:nvSpPr>
          <p:cNvPr id="5341" name="Line 221"/>
          <p:cNvSpPr>
            <a:spLocks noChangeShapeType="1"/>
          </p:cNvSpPr>
          <p:nvPr/>
        </p:nvSpPr>
        <p:spPr bwMode="auto">
          <a:xfrm>
            <a:off x="1439014" y="2393967"/>
            <a:ext cx="1002556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42" name="Line 222"/>
          <p:cNvSpPr>
            <a:spLocks noChangeShapeType="1"/>
          </p:cNvSpPr>
          <p:nvPr/>
        </p:nvSpPr>
        <p:spPr bwMode="auto">
          <a:xfrm>
            <a:off x="1440454" y="2529284"/>
            <a:ext cx="1002556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43" name="Line 223"/>
          <p:cNvSpPr>
            <a:spLocks noChangeShapeType="1"/>
          </p:cNvSpPr>
          <p:nvPr/>
        </p:nvSpPr>
        <p:spPr bwMode="auto">
          <a:xfrm>
            <a:off x="1441894" y="2673239"/>
            <a:ext cx="1002556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44" name="Line 224"/>
          <p:cNvSpPr>
            <a:spLocks noChangeShapeType="1"/>
          </p:cNvSpPr>
          <p:nvPr/>
        </p:nvSpPr>
        <p:spPr bwMode="auto">
          <a:xfrm>
            <a:off x="1391478" y="2799918"/>
            <a:ext cx="1031365" cy="158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45" name="AutoShape 225"/>
          <p:cNvSpPr>
            <a:spLocks noChangeArrowheads="1"/>
          </p:cNvSpPr>
          <p:nvPr/>
        </p:nvSpPr>
        <p:spPr bwMode="auto">
          <a:xfrm>
            <a:off x="6892572" y="829179"/>
            <a:ext cx="809535" cy="5146380"/>
          </a:xfrm>
          <a:prstGeom prst="roundRect">
            <a:avLst>
              <a:gd name="adj" fmla="val 176"/>
            </a:avLst>
          </a:prstGeom>
          <a:solidFill>
            <a:srgbClr val="FFCC99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46" name="Text Box 226"/>
          <p:cNvSpPr txBox="1">
            <a:spLocks noChangeArrowheads="1"/>
          </p:cNvSpPr>
          <p:nvPr/>
        </p:nvSpPr>
        <p:spPr bwMode="auto">
          <a:xfrm>
            <a:off x="2881" y="2844545"/>
            <a:ext cx="613633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CDC</a:t>
            </a:r>
          </a:p>
        </p:txBody>
      </p:sp>
      <p:sp>
        <p:nvSpPr>
          <p:cNvPr id="5347" name="Text Box 227"/>
          <p:cNvSpPr txBox="1">
            <a:spLocks noChangeArrowheads="1"/>
          </p:cNvSpPr>
          <p:nvPr/>
        </p:nvSpPr>
        <p:spPr bwMode="auto">
          <a:xfrm>
            <a:off x="36012" y="2255771"/>
            <a:ext cx="590586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SVD</a:t>
            </a:r>
          </a:p>
        </p:txBody>
      </p:sp>
      <p:sp>
        <p:nvSpPr>
          <p:cNvPr id="5348" name="Text Box 228"/>
          <p:cNvSpPr txBox="1">
            <a:spLocks noChangeArrowheads="1"/>
          </p:cNvSpPr>
          <p:nvPr/>
        </p:nvSpPr>
        <p:spPr bwMode="auto">
          <a:xfrm>
            <a:off x="64821" y="3511055"/>
            <a:ext cx="511361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PID</a:t>
            </a:r>
          </a:p>
        </p:txBody>
      </p:sp>
      <p:sp>
        <p:nvSpPr>
          <p:cNvPr id="5349" name="Text Box 229"/>
          <p:cNvSpPr txBox="1">
            <a:spLocks noChangeArrowheads="1"/>
          </p:cNvSpPr>
          <p:nvPr/>
        </p:nvSpPr>
        <p:spPr bwMode="auto">
          <a:xfrm>
            <a:off x="33131" y="4053764"/>
            <a:ext cx="566098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ECL</a:t>
            </a:r>
          </a:p>
        </p:txBody>
      </p:sp>
      <p:sp>
        <p:nvSpPr>
          <p:cNvPr id="5350" name="Text Box 230"/>
          <p:cNvSpPr txBox="1">
            <a:spLocks noChangeArrowheads="1"/>
          </p:cNvSpPr>
          <p:nvPr/>
        </p:nvSpPr>
        <p:spPr bwMode="auto">
          <a:xfrm>
            <a:off x="1441" y="5985635"/>
            <a:ext cx="590586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KLM</a:t>
            </a:r>
          </a:p>
        </p:txBody>
      </p:sp>
      <p:sp>
        <p:nvSpPr>
          <p:cNvPr id="5351" name="Text Box 231"/>
          <p:cNvSpPr txBox="1">
            <a:spLocks noChangeArrowheads="1"/>
          </p:cNvSpPr>
          <p:nvPr/>
        </p:nvSpPr>
        <p:spPr bwMode="auto">
          <a:xfrm>
            <a:off x="7144651" y="2238496"/>
            <a:ext cx="314019" cy="15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Event Builder 2</a:t>
            </a:r>
          </a:p>
        </p:txBody>
      </p:sp>
      <p:sp>
        <p:nvSpPr>
          <p:cNvPr id="5352" name="Text Box 232"/>
          <p:cNvSpPr txBox="1">
            <a:spLocks noChangeArrowheads="1"/>
          </p:cNvSpPr>
          <p:nvPr/>
        </p:nvSpPr>
        <p:spPr bwMode="auto">
          <a:xfrm>
            <a:off x="1441" y="929948"/>
            <a:ext cx="592026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PXD</a:t>
            </a:r>
          </a:p>
        </p:txBody>
      </p:sp>
      <p:sp>
        <p:nvSpPr>
          <p:cNvPr id="5353" name="AutoShape 233"/>
          <p:cNvSpPr>
            <a:spLocks noChangeArrowheads="1"/>
          </p:cNvSpPr>
          <p:nvPr/>
        </p:nvSpPr>
        <p:spPr bwMode="auto">
          <a:xfrm>
            <a:off x="777845" y="850773"/>
            <a:ext cx="280889" cy="525434"/>
          </a:xfrm>
          <a:prstGeom prst="roundRect">
            <a:avLst>
              <a:gd name="adj" fmla="val 514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FE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dig</a:t>
            </a:r>
          </a:p>
        </p:txBody>
      </p:sp>
      <p:sp>
        <p:nvSpPr>
          <p:cNvPr id="5354" name="Line 234"/>
          <p:cNvSpPr>
            <a:spLocks noChangeShapeType="1"/>
          </p:cNvSpPr>
          <p:nvPr/>
        </p:nvSpPr>
        <p:spPr bwMode="auto">
          <a:xfrm>
            <a:off x="520004" y="889640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55" name="Line 235"/>
          <p:cNvSpPr>
            <a:spLocks noChangeShapeType="1"/>
          </p:cNvSpPr>
          <p:nvPr/>
        </p:nvSpPr>
        <p:spPr bwMode="auto">
          <a:xfrm>
            <a:off x="520004" y="984650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56" name="Line 236"/>
          <p:cNvSpPr>
            <a:spLocks noChangeShapeType="1"/>
          </p:cNvSpPr>
          <p:nvPr/>
        </p:nvSpPr>
        <p:spPr bwMode="auto">
          <a:xfrm>
            <a:off x="520004" y="1081100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57" name="Line 237"/>
          <p:cNvSpPr>
            <a:spLocks noChangeShapeType="1"/>
          </p:cNvSpPr>
          <p:nvPr/>
        </p:nvSpPr>
        <p:spPr bwMode="auto">
          <a:xfrm>
            <a:off x="520004" y="1176111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58" name="Line 238"/>
          <p:cNvSpPr>
            <a:spLocks noChangeShapeType="1"/>
          </p:cNvSpPr>
          <p:nvPr/>
        </p:nvSpPr>
        <p:spPr bwMode="auto">
          <a:xfrm>
            <a:off x="520004" y="1297032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59" name="AutoShape 239"/>
          <p:cNvSpPr>
            <a:spLocks noChangeArrowheads="1"/>
          </p:cNvSpPr>
          <p:nvPr/>
        </p:nvSpPr>
        <p:spPr bwMode="auto">
          <a:xfrm>
            <a:off x="4259422" y="803267"/>
            <a:ext cx="2016635" cy="662191"/>
          </a:xfrm>
          <a:prstGeom prst="roundRect">
            <a:avLst>
              <a:gd name="adj" fmla="val 16667"/>
            </a:avLst>
          </a:prstGeom>
          <a:solidFill>
            <a:srgbClr val="3DEB3D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ctr"/>
            <a:r>
              <a:rPr lang="en-US" altLang="en-US"/>
              <a:t>PXD readout box</a:t>
            </a:r>
          </a:p>
        </p:txBody>
      </p:sp>
      <p:sp>
        <p:nvSpPr>
          <p:cNvPr id="5360" name="Line 240"/>
          <p:cNvSpPr>
            <a:spLocks noChangeShapeType="1"/>
          </p:cNvSpPr>
          <p:nvPr/>
        </p:nvSpPr>
        <p:spPr bwMode="auto">
          <a:xfrm>
            <a:off x="1067377" y="977453"/>
            <a:ext cx="3183403" cy="1439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61" name="Line 241"/>
          <p:cNvSpPr>
            <a:spLocks noChangeShapeType="1"/>
          </p:cNvSpPr>
          <p:nvPr/>
        </p:nvSpPr>
        <p:spPr bwMode="auto">
          <a:xfrm>
            <a:off x="1067377" y="1075342"/>
            <a:ext cx="3183403" cy="1439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62" name="Line 242"/>
          <p:cNvSpPr>
            <a:spLocks noChangeShapeType="1"/>
          </p:cNvSpPr>
          <p:nvPr/>
        </p:nvSpPr>
        <p:spPr bwMode="auto">
          <a:xfrm>
            <a:off x="1067377" y="1206341"/>
            <a:ext cx="3183403" cy="1439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63" name="Line 243"/>
          <p:cNvSpPr>
            <a:spLocks noChangeShapeType="1"/>
          </p:cNvSpPr>
          <p:nvPr/>
        </p:nvSpPr>
        <p:spPr bwMode="auto">
          <a:xfrm>
            <a:off x="1067377" y="1304230"/>
            <a:ext cx="3183403" cy="1439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64" name="AutoShape 244"/>
          <p:cNvSpPr>
            <a:spLocks noChangeArrowheads="1"/>
          </p:cNvSpPr>
          <p:nvPr/>
        </p:nvSpPr>
        <p:spPr bwMode="auto">
          <a:xfrm>
            <a:off x="5472284" y="1707302"/>
            <a:ext cx="1173969" cy="444820"/>
          </a:xfrm>
          <a:prstGeom prst="roundRect">
            <a:avLst>
              <a:gd name="adj" fmla="val 324"/>
            </a:avLst>
          </a:prstGeom>
          <a:solidFill>
            <a:srgbClr val="FFCC99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ctr"/>
            <a:r>
              <a:rPr lang="en-US" altLang="en-US"/>
              <a:t>HLT </a:t>
            </a:r>
          </a:p>
          <a:p>
            <a:pPr algn="ctr"/>
            <a:r>
              <a:rPr lang="en-US" altLang="en-US"/>
              <a:t>distributor</a:t>
            </a:r>
          </a:p>
        </p:txBody>
      </p:sp>
      <p:sp>
        <p:nvSpPr>
          <p:cNvPr id="5365" name="Line 245"/>
          <p:cNvSpPr>
            <a:spLocks noChangeShapeType="1"/>
          </p:cNvSpPr>
          <p:nvPr/>
        </p:nvSpPr>
        <p:spPr bwMode="auto">
          <a:xfrm flipV="1">
            <a:off x="6228522" y="2137728"/>
            <a:ext cx="1441" cy="55566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66" name="Line 246"/>
          <p:cNvSpPr>
            <a:spLocks noChangeShapeType="1"/>
          </p:cNvSpPr>
          <p:nvPr/>
        </p:nvSpPr>
        <p:spPr bwMode="auto">
          <a:xfrm flipV="1">
            <a:off x="5924587" y="1435229"/>
            <a:ext cx="12964" cy="259118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67" name="Line 247"/>
          <p:cNvSpPr>
            <a:spLocks noChangeShapeType="1"/>
          </p:cNvSpPr>
          <p:nvPr/>
        </p:nvSpPr>
        <p:spPr bwMode="auto">
          <a:xfrm flipV="1">
            <a:off x="1310813" y="1678512"/>
            <a:ext cx="472469" cy="555665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68" name="Line 248"/>
          <p:cNvSpPr>
            <a:spLocks noChangeShapeType="1"/>
          </p:cNvSpPr>
          <p:nvPr/>
        </p:nvSpPr>
        <p:spPr bwMode="auto">
          <a:xfrm flipV="1">
            <a:off x="1790484" y="1662677"/>
            <a:ext cx="2873705" cy="15835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69" name="Line 249"/>
          <p:cNvSpPr>
            <a:spLocks noChangeShapeType="1"/>
          </p:cNvSpPr>
          <p:nvPr/>
        </p:nvSpPr>
        <p:spPr bwMode="auto">
          <a:xfrm flipV="1">
            <a:off x="4661308" y="1448184"/>
            <a:ext cx="1441" cy="218811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70" name="Line 250"/>
          <p:cNvSpPr>
            <a:spLocks noChangeShapeType="1"/>
          </p:cNvSpPr>
          <p:nvPr/>
        </p:nvSpPr>
        <p:spPr bwMode="auto">
          <a:xfrm>
            <a:off x="6289021" y="1098375"/>
            <a:ext cx="620836" cy="1439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71" name="AutoShape 251"/>
          <p:cNvSpPr>
            <a:spLocks noChangeArrowheads="1"/>
          </p:cNvSpPr>
          <p:nvPr/>
        </p:nvSpPr>
        <p:spPr bwMode="auto">
          <a:xfrm>
            <a:off x="7935460" y="1341658"/>
            <a:ext cx="432136" cy="526874"/>
          </a:xfrm>
          <a:prstGeom prst="roundRect">
            <a:avLst>
              <a:gd name="adj" fmla="val 333"/>
            </a:avLst>
          </a:prstGeom>
          <a:solidFill>
            <a:srgbClr val="FF808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reco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rder</a:t>
            </a:r>
          </a:p>
        </p:txBody>
      </p:sp>
      <p:sp>
        <p:nvSpPr>
          <p:cNvPr id="5372" name="Line 252"/>
          <p:cNvSpPr>
            <a:spLocks noChangeShapeType="1"/>
          </p:cNvSpPr>
          <p:nvPr/>
        </p:nvSpPr>
        <p:spPr bwMode="auto">
          <a:xfrm>
            <a:off x="7692023" y="1612292"/>
            <a:ext cx="243437" cy="144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73" name="Line 253"/>
          <p:cNvSpPr>
            <a:spLocks noChangeShapeType="1"/>
          </p:cNvSpPr>
          <p:nvPr/>
        </p:nvSpPr>
        <p:spPr bwMode="auto">
          <a:xfrm>
            <a:off x="8366155" y="1599337"/>
            <a:ext cx="256401" cy="143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74" name="AutoShape 254"/>
          <p:cNvSpPr>
            <a:spLocks noChangeArrowheads="1"/>
          </p:cNvSpPr>
          <p:nvPr/>
        </p:nvSpPr>
        <p:spPr bwMode="auto">
          <a:xfrm>
            <a:off x="8612473" y="2214022"/>
            <a:ext cx="257841" cy="236086"/>
          </a:xfrm>
          <a:prstGeom prst="roundRect">
            <a:avLst>
              <a:gd name="adj" fmla="val 606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75" name="Oval 255"/>
          <p:cNvSpPr>
            <a:spLocks noChangeArrowheads="1"/>
          </p:cNvSpPr>
          <p:nvPr/>
        </p:nvSpPr>
        <p:spPr bwMode="auto">
          <a:xfrm>
            <a:off x="8612473" y="2411241"/>
            <a:ext cx="257841" cy="96449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76" name="Oval 256"/>
          <p:cNvSpPr>
            <a:spLocks noChangeArrowheads="1"/>
          </p:cNvSpPr>
          <p:nvPr/>
        </p:nvSpPr>
        <p:spPr bwMode="auto">
          <a:xfrm>
            <a:off x="8612473" y="2192430"/>
            <a:ext cx="257841" cy="74856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77" name="AutoShape 257"/>
          <p:cNvSpPr>
            <a:spLocks noChangeArrowheads="1"/>
          </p:cNvSpPr>
          <p:nvPr/>
        </p:nvSpPr>
        <p:spPr bwMode="auto">
          <a:xfrm>
            <a:off x="7935460" y="2059992"/>
            <a:ext cx="432136" cy="526874"/>
          </a:xfrm>
          <a:prstGeom prst="roundRect">
            <a:avLst>
              <a:gd name="adj" fmla="val 333"/>
            </a:avLst>
          </a:prstGeom>
          <a:solidFill>
            <a:srgbClr val="FF808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reco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rder</a:t>
            </a:r>
          </a:p>
        </p:txBody>
      </p:sp>
      <p:sp>
        <p:nvSpPr>
          <p:cNvPr id="5378" name="Line 258"/>
          <p:cNvSpPr>
            <a:spLocks noChangeShapeType="1"/>
          </p:cNvSpPr>
          <p:nvPr/>
        </p:nvSpPr>
        <p:spPr bwMode="auto">
          <a:xfrm>
            <a:off x="7692023" y="2330627"/>
            <a:ext cx="243437" cy="143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79" name="Line 259"/>
          <p:cNvSpPr>
            <a:spLocks noChangeShapeType="1"/>
          </p:cNvSpPr>
          <p:nvPr/>
        </p:nvSpPr>
        <p:spPr bwMode="auto">
          <a:xfrm>
            <a:off x="8366155" y="2317670"/>
            <a:ext cx="256401" cy="144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80" name="AutoShape 260"/>
          <p:cNvSpPr>
            <a:spLocks noChangeArrowheads="1"/>
          </p:cNvSpPr>
          <p:nvPr/>
        </p:nvSpPr>
        <p:spPr bwMode="auto">
          <a:xfrm>
            <a:off x="8612473" y="2933796"/>
            <a:ext cx="257841" cy="236086"/>
          </a:xfrm>
          <a:prstGeom prst="roundRect">
            <a:avLst>
              <a:gd name="adj" fmla="val 606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81" name="Oval 261"/>
          <p:cNvSpPr>
            <a:spLocks noChangeArrowheads="1"/>
          </p:cNvSpPr>
          <p:nvPr/>
        </p:nvSpPr>
        <p:spPr bwMode="auto">
          <a:xfrm>
            <a:off x="8612473" y="3131014"/>
            <a:ext cx="257841" cy="96449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82" name="Oval 262"/>
          <p:cNvSpPr>
            <a:spLocks noChangeArrowheads="1"/>
          </p:cNvSpPr>
          <p:nvPr/>
        </p:nvSpPr>
        <p:spPr bwMode="auto">
          <a:xfrm>
            <a:off x="8612473" y="2912203"/>
            <a:ext cx="257841" cy="74856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83" name="AutoShape 263"/>
          <p:cNvSpPr>
            <a:spLocks noChangeArrowheads="1"/>
          </p:cNvSpPr>
          <p:nvPr/>
        </p:nvSpPr>
        <p:spPr bwMode="auto">
          <a:xfrm>
            <a:off x="7935460" y="2779765"/>
            <a:ext cx="432136" cy="526874"/>
          </a:xfrm>
          <a:prstGeom prst="roundRect">
            <a:avLst>
              <a:gd name="adj" fmla="val 333"/>
            </a:avLst>
          </a:prstGeom>
          <a:solidFill>
            <a:srgbClr val="FF808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reco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rder</a:t>
            </a:r>
          </a:p>
        </p:txBody>
      </p:sp>
      <p:sp>
        <p:nvSpPr>
          <p:cNvPr id="5384" name="Line 264"/>
          <p:cNvSpPr>
            <a:spLocks noChangeShapeType="1"/>
          </p:cNvSpPr>
          <p:nvPr/>
        </p:nvSpPr>
        <p:spPr bwMode="auto">
          <a:xfrm>
            <a:off x="7692023" y="3050400"/>
            <a:ext cx="243437" cy="143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85" name="Line 265"/>
          <p:cNvSpPr>
            <a:spLocks noChangeShapeType="1"/>
          </p:cNvSpPr>
          <p:nvPr/>
        </p:nvSpPr>
        <p:spPr bwMode="auto">
          <a:xfrm>
            <a:off x="8366155" y="3036005"/>
            <a:ext cx="256401" cy="143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86" name="AutoShape 266"/>
          <p:cNvSpPr>
            <a:spLocks noChangeArrowheads="1"/>
          </p:cNvSpPr>
          <p:nvPr/>
        </p:nvSpPr>
        <p:spPr bwMode="auto">
          <a:xfrm>
            <a:off x="8612473" y="4338793"/>
            <a:ext cx="257841" cy="236086"/>
          </a:xfrm>
          <a:prstGeom prst="roundRect">
            <a:avLst>
              <a:gd name="adj" fmla="val 606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87" name="Oval 267"/>
          <p:cNvSpPr>
            <a:spLocks noChangeArrowheads="1"/>
          </p:cNvSpPr>
          <p:nvPr/>
        </p:nvSpPr>
        <p:spPr bwMode="auto">
          <a:xfrm>
            <a:off x="8613913" y="4536012"/>
            <a:ext cx="257842" cy="96449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88" name="Oval 268"/>
          <p:cNvSpPr>
            <a:spLocks noChangeArrowheads="1"/>
          </p:cNvSpPr>
          <p:nvPr/>
        </p:nvSpPr>
        <p:spPr bwMode="auto">
          <a:xfrm>
            <a:off x="8612473" y="4317201"/>
            <a:ext cx="257841" cy="74856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389" name="AutoShape 269"/>
          <p:cNvSpPr>
            <a:spLocks noChangeArrowheads="1"/>
          </p:cNvSpPr>
          <p:nvPr/>
        </p:nvSpPr>
        <p:spPr bwMode="auto">
          <a:xfrm>
            <a:off x="7935460" y="4184763"/>
            <a:ext cx="432136" cy="526874"/>
          </a:xfrm>
          <a:prstGeom prst="roundRect">
            <a:avLst>
              <a:gd name="adj" fmla="val 333"/>
            </a:avLst>
          </a:prstGeom>
          <a:solidFill>
            <a:srgbClr val="FF808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reco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rder</a:t>
            </a:r>
          </a:p>
        </p:txBody>
      </p:sp>
      <p:sp>
        <p:nvSpPr>
          <p:cNvPr id="5390" name="Line 270"/>
          <p:cNvSpPr>
            <a:spLocks noChangeShapeType="1"/>
          </p:cNvSpPr>
          <p:nvPr/>
        </p:nvSpPr>
        <p:spPr bwMode="auto">
          <a:xfrm>
            <a:off x="7692023" y="4455398"/>
            <a:ext cx="243437" cy="143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91" name="Line 271"/>
          <p:cNvSpPr>
            <a:spLocks noChangeShapeType="1"/>
          </p:cNvSpPr>
          <p:nvPr/>
        </p:nvSpPr>
        <p:spPr bwMode="auto">
          <a:xfrm>
            <a:off x="8367596" y="4441002"/>
            <a:ext cx="256401" cy="143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392" name="Text Box 272"/>
          <p:cNvSpPr txBox="1">
            <a:spLocks noChangeArrowheads="1"/>
          </p:cNvSpPr>
          <p:nvPr/>
        </p:nvSpPr>
        <p:spPr bwMode="auto">
          <a:xfrm>
            <a:off x="8101112" y="4851272"/>
            <a:ext cx="1014079" cy="54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r"/>
            <a:r>
              <a:rPr lang="en-US" altLang="en-US"/>
              <a:t>RAID</a:t>
            </a:r>
          </a:p>
          <a:p>
            <a:pPr algn="r"/>
            <a:r>
              <a:rPr lang="en-US" altLang="en-US"/>
              <a:t>~10 units</a:t>
            </a:r>
          </a:p>
        </p:txBody>
      </p:sp>
      <p:sp>
        <p:nvSpPr>
          <p:cNvPr id="5393" name="Text Box 273"/>
          <p:cNvSpPr txBox="1">
            <a:spLocks noChangeArrowheads="1"/>
          </p:cNvSpPr>
          <p:nvPr/>
        </p:nvSpPr>
        <p:spPr bwMode="auto">
          <a:xfrm>
            <a:off x="7916734" y="3489461"/>
            <a:ext cx="396125" cy="4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81639" tIns="55220" rIns="81639" bIns="40820">
            <a:spAutoFit/>
          </a:bodyPr>
          <a:lstStyle/>
          <a:p>
            <a:pPr rtl="1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......</a:t>
            </a:r>
          </a:p>
        </p:txBody>
      </p:sp>
      <p:sp>
        <p:nvSpPr>
          <p:cNvPr id="5394" name="Text Box 274"/>
          <p:cNvSpPr txBox="1">
            <a:spLocks noChangeArrowheads="1"/>
          </p:cNvSpPr>
          <p:nvPr/>
        </p:nvSpPr>
        <p:spPr bwMode="auto">
          <a:xfrm>
            <a:off x="427731" y="4862789"/>
            <a:ext cx="718870" cy="37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81639" tIns="55220" rIns="81639" bIns="40820">
            <a:spAutoFit/>
          </a:bodyPr>
          <a:lstStyle/>
          <a:p>
            <a:pPr rtl="1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.....</a:t>
            </a:r>
          </a:p>
        </p:txBody>
      </p:sp>
      <p:sp>
        <p:nvSpPr>
          <p:cNvPr id="5395" name="Rectangle 275"/>
          <p:cNvSpPr>
            <a:spLocks noChangeArrowheads="1"/>
          </p:cNvSpPr>
          <p:nvPr/>
        </p:nvSpPr>
        <p:spPr bwMode="auto">
          <a:xfrm>
            <a:off x="3410994" y="1567667"/>
            <a:ext cx="910367" cy="261997"/>
          </a:xfrm>
          <a:prstGeom prst="rect">
            <a:avLst/>
          </a:prstGeom>
          <a:solidFill>
            <a:srgbClr val="CFE7F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 anchor="ctr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ctr"/>
            <a:r>
              <a:rPr lang="en-US" altLang="en-US"/>
              <a:t>DATCON</a:t>
            </a:r>
          </a:p>
        </p:txBody>
      </p:sp>
      <p:sp>
        <p:nvSpPr>
          <p:cNvPr id="5397" name="Text Box 277"/>
          <p:cNvSpPr txBox="1">
            <a:spLocks noChangeArrowheads="1"/>
          </p:cNvSpPr>
          <p:nvPr/>
        </p:nvSpPr>
        <p:spPr bwMode="auto">
          <a:xfrm>
            <a:off x="1318016" y="3682360"/>
            <a:ext cx="1351146" cy="3901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sz="2200">
                <a:solidFill>
                  <a:srgbClr val="0000FF"/>
                </a:solidFill>
              </a:rPr>
              <a:t>Belle2link</a:t>
            </a:r>
          </a:p>
        </p:txBody>
      </p:sp>
      <p:sp>
        <p:nvSpPr>
          <p:cNvPr id="5398" name="Rectangle 278"/>
          <p:cNvSpPr>
            <a:spLocks noChangeArrowheads="1"/>
          </p:cNvSpPr>
          <p:nvPr/>
        </p:nvSpPr>
        <p:spPr bwMode="auto">
          <a:xfrm>
            <a:off x="7850473" y="5749549"/>
            <a:ext cx="782167" cy="513919"/>
          </a:xfrm>
          <a:prstGeom prst="rect">
            <a:avLst/>
          </a:prstGeom>
          <a:solidFill>
            <a:srgbClr val="FF00FF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 anchor="ctr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ctr"/>
            <a:r>
              <a:rPr lang="en-US" altLang="en-US"/>
              <a:t>Express</a:t>
            </a:r>
          </a:p>
          <a:p>
            <a:pPr algn="ctr"/>
            <a:r>
              <a:rPr lang="en-US" altLang="en-US"/>
              <a:t>Reco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Belle II DAQ</a:t>
            </a:r>
            <a:endParaRPr lang="en-US" dirty="0"/>
          </a:p>
        </p:txBody>
      </p:sp>
      <p:sp>
        <p:nvSpPr>
          <p:cNvPr id="282" name="TextBox 281"/>
          <p:cNvSpPr txBox="1"/>
          <p:nvPr/>
        </p:nvSpPr>
        <p:spPr>
          <a:xfrm>
            <a:off x="4784416" y="729792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ONSEN</a:t>
            </a:r>
            <a:endParaRPr lang="en-US" sz="20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996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8976" y="741367"/>
            <a:ext cx="9095025" cy="6115194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8155849" y="1868531"/>
            <a:ext cx="23047" cy="3881018"/>
          </a:xfrm>
          <a:prstGeom prst="line">
            <a:avLst/>
          </a:prstGeom>
          <a:noFill/>
          <a:ln w="9525">
            <a:solidFill>
              <a:srgbClr val="7DA64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 flipV="1">
            <a:off x="6289021" y="2137728"/>
            <a:ext cx="5762" cy="229895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V="1">
            <a:off x="6356723" y="2137728"/>
            <a:ext cx="2881" cy="347362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777845" y="2126211"/>
            <a:ext cx="280889" cy="525434"/>
          </a:xfrm>
          <a:prstGeom prst="roundRect">
            <a:avLst>
              <a:gd name="adj" fmla="val 514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FE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dig</a:t>
            </a: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777845" y="2725063"/>
            <a:ext cx="280889" cy="525434"/>
          </a:xfrm>
          <a:prstGeom prst="roundRect">
            <a:avLst>
              <a:gd name="adj" fmla="val 514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FE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dig</a:t>
            </a: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777845" y="3323914"/>
            <a:ext cx="280889" cy="525434"/>
          </a:xfrm>
          <a:prstGeom prst="roundRect">
            <a:avLst>
              <a:gd name="adj" fmla="val 514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FE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dig</a:t>
            </a: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779286" y="3922765"/>
            <a:ext cx="280888" cy="525434"/>
          </a:xfrm>
          <a:prstGeom prst="roundRect">
            <a:avLst>
              <a:gd name="adj" fmla="val 514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FE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dig</a:t>
            </a: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779286" y="5863274"/>
            <a:ext cx="280888" cy="525434"/>
          </a:xfrm>
          <a:prstGeom prst="roundRect">
            <a:avLst>
              <a:gd name="adj" fmla="val 514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FE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dig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520004" y="2163639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520004" y="2258650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520004" y="2356539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520004" y="2451549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520004" y="2571030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520004" y="2811435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520004" y="2906446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520004" y="3001456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520004" y="3097904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520004" y="3217388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>
            <a:off x="520004" y="3408846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520004" y="3505297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520004" y="3601746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>
            <a:off x="520004" y="3696756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>
            <a:off x="520004" y="3816239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520004" y="4007698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520004" y="4104148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>
            <a:off x="520004" y="4199158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>
            <a:off x="520004" y="4295607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3" name="Line 29"/>
          <p:cNvSpPr>
            <a:spLocks noChangeShapeType="1"/>
          </p:cNvSpPr>
          <p:nvPr/>
        </p:nvSpPr>
        <p:spPr bwMode="auto">
          <a:xfrm>
            <a:off x="521444" y="4415090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4" name="Line 30"/>
          <p:cNvSpPr>
            <a:spLocks noChangeShapeType="1"/>
          </p:cNvSpPr>
          <p:nvPr/>
        </p:nvSpPr>
        <p:spPr bwMode="auto">
          <a:xfrm>
            <a:off x="520004" y="5925174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5" name="Line 31"/>
          <p:cNvSpPr>
            <a:spLocks noChangeShapeType="1"/>
          </p:cNvSpPr>
          <p:nvPr/>
        </p:nvSpPr>
        <p:spPr bwMode="auto">
          <a:xfrm>
            <a:off x="520004" y="6020184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6" name="Line 32"/>
          <p:cNvSpPr>
            <a:spLocks noChangeShapeType="1"/>
          </p:cNvSpPr>
          <p:nvPr/>
        </p:nvSpPr>
        <p:spPr bwMode="auto">
          <a:xfrm>
            <a:off x="520004" y="6116634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7" name="Line 33"/>
          <p:cNvSpPr>
            <a:spLocks noChangeShapeType="1"/>
          </p:cNvSpPr>
          <p:nvPr/>
        </p:nvSpPr>
        <p:spPr bwMode="auto">
          <a:xfrm>
            <a:off x="521444" y="6211645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521444" y="6331126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9" name="AutoShape 35"/>
          <p:cNvSpPr>
            <a:spLocks noChangeArrowheads="1"/>
          </p:cNvSpPr>
          <p:nvPr/>
        </p:nvSpPr>
        <p:spPr bwMode="auto">
          <a:xfrm>
            <a:off x="1068817" y="2242813"/>
            <a:ext cx="370197" cy="300866"/>
          </a:xfrm>
          <a:prstGeom prst="roundRect">
            <a:avLst>
              <a:gd name="adj" fmla="val 477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tx</a:t>
            </a:r>
          </a:p>
        </p:txBody>
      </p:sp>
      <p:sp>
        <p:nvSpPr>
          <p:cNvPr id="6180" name="AutoShape 36"/>
          <p:cNvSpPr>
            <a:spLocks noChangeArrowheads="1"/>
          </p:cNvSpPr>
          <p:nvPr/>
        </p:nvSpPr>
        <p:spPr bwMode="auto">
          <a:xfrm>
            <a:off x="1068817" y="2843105"/>
            <a:ext cx="370197" cy="300865"/>
          </a:xfrm>
          <a:prstGeom prst="roundRect">
            <a:avLst>
              <a:gd name="adj" fmla="val 477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tx</a:t>
            </a:r>
          </a:p>
        </p:txBody>
      </p:sp>
      <p:sp>
        <p:nvSpPr>
          <p:cNvPr id="6181" name="AutoShape 37"/>
          <p:cNvSpPr>
            <a:spLocks noChangeArrowheads="1"/>
          </p:cNvSpPr>
          <p:nvPr/>
        </p:nvSpPr>
        <p:spPr bwMode="auto">
          <a:xfrm>
            <a:off x="1068817" y="3466428"/>
            <a:ext cx="370197" cy="300866"/>
          </a:xfrm>
          <a:prstGeom prst="roundRect">
            <a:avLst>
              <a:gd name="adj" fmla="val 477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tx</a:t>
            </a:r>
          </a:p>
        </p:txBody>
      </p:sp>
      <p:sp>
        <p:nvSpPr>
          <p:cNvPr id="6182" name="AutoShape 38"/>
          <p:cNvSpPr>
            <a:spLocks noChangeArrowheads="1"/>
          </p:cNvSpPr>
          <p:nvPr/>
        </p:nvSpPr>
        <p:spPr bwMode="auto">
          <a:xfrm>
            <a:off x="1068817" y="4016335"/>
            <a:ext cx="370197" cy="300866"/>
          </a:xfrm>
          <a:prstGeom prst="roundRect">
            <a:avLst>
              <a:gd name="adj" fmla="val 477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tx</a:t>
            </a:r>
          </a:p>
        </p:txBody>
      </p:sp>
      <p:sp>
        <p:nvSpPr>
          <p:cNvPr id="6183" name="AutoShape 39"/>
          <p:cNvSpPr>
            <a:spLocks noChangeArrowheads="1"/>
          </p:cNvSpPr>
          <p:nvPr/>
        </p:nvSpPr>
        <p:spPr bwMode="auto">
          <a:xfrm>
            <a:off x="1068817" y="5956844"/>
            <a:ext cx="370197" cy="300866"/>
          </a:xfrm>
          <a:prstGeom prst="roundRect">
            <a:avLst>
              <a:gd name="adj" fmla="val 477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tx</a:t>
            </a:r>
          </a:p>
        </p:txBody>
      </p:sp>
      <p:sp>
        <p:nvSpPr>
          <p:cNvPr id="6184" name="AutoShape 40"/>
          <p:cNvSpPr>
            <a:spLocks noChangeArrowheads="1"/>
          </p:cNvSpPr>
          <p:nvPr/>
        </p:nvSpPr>
        <p:spPr bwMode="auto">
          <a:xfrm>
            <a:off x="2252870" y="2126211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85" name="AutoShape 41"/>
          <p:cNvSpPr>
            <a:spLocks noChangeArrowheads="1"/>
          </p:cNvSpPr>
          <p:nvPr/>
        </p:nvSpPr>
        <p:spPr bwMode="auto">
          <a:xfrm>
            <a:off x="2316250" y="2193869"/>
            <a:ext cx="576181" cy="69242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86" name="AutoShape 42"/>
          <p:cNvSpPr>
            <a:spLocks noChangeArrowheads="1"/>
          </p:cNvSpPr>
          <p:nvPr/>
        </p:nvSpPr>
        <p:spPr bwMode="auto">
          <a:xfrm>
            <a:off x="2401237" y="2287441"/>
            <a:ext cx="576181" cy="692421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87" name="AutoShape 43"/>
          <p:cNvSpPr>
            <a:spLocks noChangeArrowheads="1"/>
          </p:cNvSpPr>
          <p:nvPr/>
        </p:nvSpPr>
        <p:spPr bwMode="auto">
          <a:xfrm>
            <a:off x="2527997" y="2494735"/>
            <a:ext cx="576181" cy="692421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88" name="AutoShape 44"/>
          <p:cNvSpPr>
            <a:spLocks noChangeArrowheads="1"/>
          </p:cNvSpPr>
          <p:nvPr/>
        </p:nvSpPr>
        <p:spPr bwMode="auto">
          <a:xfrm>
            <a:off x="2252870" y="3276408"/>
            <a:ext cx="576181" cy="69242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89" name="AutoShape 45"/>
          <p:cNvSpPr>
            <a:spLocks noChangeArrowheads="1"/>
          </p:cNvSpPr>
          <p:nvPr/>
        </p:nvSpPr>
        <p:spPr bwMode="auto">
          <a:xfrm>
            <a:off x="2316250" y="3345506"/>
            <a:ext cx="576181" cy="69242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90" name="AutoShape 46"/>
          <p:cNvSpPr>
            <a:spLocks noChangeArrowheads="1"/>
          </p:cNvSpPr>
          <p:nvPr/>
        </p:nvSpPr>
        <p:spPr bwMode="auto">
          <a:xfrm>
            <a:off x="2401237" y="3437637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91" name="AutoShape 47"/>
          <p:cNvSpPr>
            <a:spLocks noChangeArrowheads="1"/>
          </p:cNvSpPr>
          <p:nvPr/>
        </p:nvSpPr>
        <p:spPr bwMode="auto">
          <a:xfrm>
            <a:off x="2527997" y="3644932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92" name="AutoShape 48"/>
          <p:cNvSpPr>
            <a:spLocks noChangeArrowheads="1"/>
          </p:cNvSpPr>
          <p:nvPr/>
        </p:nvSpPr>
        <p:spPr bwMode="auto">
          <a:xfrm>
            <a:off x="2252870" y="4403574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93" name="AutoShape 49"/>
          <p:cNvSpPr>
            <a:spLocks noChangeArrowheads="1"/>
          </p:cNvSpPr>
          <p:nvPr/>
        </p:nvSpPr>
        <p:spPr bwMode="auto">
          <a:xfrm>
            <a:off x="2316250" y="4472672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94" name="AutoShape 50"/>
          <p:cNvSpPr>
            <a:spLocks noChangeArrowheads="1"/>
          </p:cNvSpPr>
          <p:nvPr/>
        </p:nvSpPr>
        <p:spPr bwMode="auto">
          <a:xfrm>
            <a:off x="2401237" y="4564803"/>
            <a:ext cx="576181" cy="692421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95" name="AutoShape 51"/>
          <p:cNvSpPr>
            <a:spLocks noChangeArrowheads="1"/>
          </p:cNvSpPr>
          <p:nvPr/>
        </p:nvSpPr>
        <p:spPr bwMode="auto">
          <a:xfrm>
            <a:off x="2527997" y="4772098"/>
            <a:ext cx="576181" cy="692421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96" name="AutoShape 52"/>
          <p:cNvSpPr>
            <a:spLocks noChangeArrowheads="1"/>
          </p:cNvSpPr>
          <p:nvPr/>
        </p:nvSpPr>
        <p:spPr bwMode="auto">
          <a:xfrm>
            <a:off x="2252870" y="5507705"/>
            <a:ext cx="576181" cy="69242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97" name="AutoShape 53"/>
          <p:cNvSpPr>
            <a:spLocks noChangeArrowheads="1"/>
          </p:cNvSpPr>
          <p:nvPr/>
        </p:nvSpPr>
        <p:spPr bwMode="auto">
          <a:xfrm>
            <a:off x="2316250" y="5576804"/>
            <a:ext cx="576181" cy="69242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98" name="AutoShape 54"/>
          <p:cNvSpPr>
            <a:spLocks noChangeArrowheads="1"/>
          </p:cNvSpPr>
          <p:nvPr/>
        </p:nvSpPr>
        <p:spPr bwMode="auto">
          <a:xfrm>
            <a:off x="2401237" y="5668935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99" name="AutoShape 55"/>
          <p:cNvSpPr>
            <a:spLocks noChangeArrowheads="1"/>
          </p:cNvSpPr>
          <p:nvPr/>
        </p:nvSpPr>
        <p:spPr bwMode="auto">
          <a:xfrm>
            <a:off x="2527997" y="5877669"/>
            <a:ext cx="576181" cy="690982"/>
          </a:xfrm>
          <a:prstGeom prst="roundRect">
            <a:avLst>
              <a:gd name="adj" fmla="val 250"/>
            </a:avLst>
          </a:prstGeom>
          <a:solidFill>
            <a:srgbClr val="3DEB3D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00" name="AutoShape 56"/>
          <p:cNvSpPr>
            <a:spLocks noChangeArrowheads="1"/>
          </p:cNvSpPr>
          <p:nvPr/>
        </p:nvSpPr>
        <p:spPr bwMode="auto">
          <a:xfrm>
            <a:off x="2595697" y="2802798"/>
            <a:ext cx="201664" cy="279272"/>
          </a:xfrm>
          <a:prstGeom prst="roundRect">
            <a:avLst>
              <a:gd name="adj" fmla="val 713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rx</a:t>
            </a:r>
          </a:p>
        </p:txBody>
      </p:sp>
      <p:sp>
        <p:nvSpPr>
          <p:cNvPr id="6201" name="AutoShape 57"/>
          <p:cNvSpPr>
            <a:spLocks noChangeArrowheads="1"/>
          </p:cNvSpPr>
          <p:nvPr/>
        </p:nvSpPr>
        <p:spPr bwMode="auto">
          <a:xfrm>
            <a:off x="2595697" y="3952995"/>
            <a:ext cx="201664" cy="279272"/>
          </a:xfrm>
          <a:prstGeom prst="roundRect">
            <a:avLst>
              <a:gd name="adj" fmla="val 713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rx</a:t>
            </a:r>
          </a:p>
        </p:txBody>
      </p:sp>
      <p:sp>
        <p:nvSpPr>
          <p:cNvPr id="6202" name="AutoShape 58"/>
          <p:cNvSpPr>
            <a:spLocks noChangeArrowheads="1"/>
          </p:cNvSpPr>
          <p:nvPr/>
        </p:nvSpPr>
        <p:spPr bwMode="auto">
          <a:xfrm>
            <a:off x="2595697" y="5078721"/>
            <a:ext cx="201664" cy="279272"/>
          </a:xfrm>
          <a:prstGeom prst="roundRect">
            <a:avLst>
              <a:gd name="adj" fmla="val 713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rx</a:t>
            </a:r>
          </a:p>
        </p:txBody>
      </p:sp>
      <p:sp>
        <p:nvSpPr>
          <p:cNvPr id="6203" name="AutoShape 59"/>
          <p:cNvSpPr>
            <a:spLocks noChangeArrowheads="1"/>
          </p:cNvSpPr>
          <p:nvPr/>
        </p:nvSpPr>
        <p:spPr bwMode="auto">
          <a:xfrm>
            <a:off x="2595697" y="6155502"/>
            <a:ext cx="201664" cy="279272"/>
          </a:xfrm>
          <a:prstGeom prst="roundRect">
            <a:avLst>
              <a:gd name="adj" fmla="val 713"/>
            </a:avLst>
          </a:prstGeom>
          <a:solidFill>
            <a:srgbClr val="CFE7F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rx</a:t>
            </a:r>
          </a:p>
        </p:txBody>
      </p:sp>
      <p:sp>
        <p:nvSpPr>
          <p:cNvPr id="6204" name="Line 60"/>
          <p:cNvSpPr>
            <a:spLocks noChangeShapeType="1"/>
          </p:cNvSpPr>
          <p:nvPr/>
        </p:nvSpPr>
        <p:spPr bwMode="auto">
          <a:xfrm>
            <a:off x="1404443" y="2962587"/>
            <a:ext cx="117973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05" name="Line 61"/>
          <p:cNvSpPr>
            <a:spLocks noChangeShapeType="1"/>
          </p:cNvSpPr>
          <p:nvPr/>
        </p:nvSpPr>
        <p:spPr bwMode="auto">
          <a:xfrm>
            <a:off x="1439014" y="3597428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06" name="Line 62"/>
          <p:cNvSpPr>
            <a:spLocks noChangeShapeType="1"/>
          </p:cNvSpPr>
          <p:nvPr/>
        </p:nvSpPr>
        <p:spPr bwMode="auto">
          <a:xfrm>
            <a:off x="1450537" y="4155972"/>
            <a:ext cx="1133637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07" name="Line 63"/>
          <p:cNvSpPr>
            <a:spLocks noChangeShapeType="1"/>
          </p:cNvSpPr>
          <p:nvPr/>
        </p:nvSpPr>
        <p:spPr bwMode="auto">
          <a:xfrm>
            <a:off x="1439014" y="3716909"/>
            <a:ext cx="95358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08" name="Line 64"/>
          <p:cNvSpPr>
            <a:spLocks noChangeShapeType="1"/>
          </p:cNvSpPr>
          <p:nvPr/>
        </p:nvSpPr>
        <p:spPr bwMode="auto">
          <a:xfrm>
            <a:off x="1439014" y="3860864"/>
            <a:ext cx="95358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09" name="Line 65"/>
          <p:cNvSpPr>
            <a:spLocks noChangeShapeType="1"/>
          </p:cNvSpPr>
          <p:nvPr/>
        </p:nvSpPr>
        <p:spPr bwMode="auto">
          <a:xfrm>
            <a:off x="1439014" y="3980347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10" name="Line 66"/>
          <p:cNvSpPr>
            <a:spLocks noChangeShapeType="1"/>
          </p:cNvSpPr>
          <p:nvPr/>
        </p:nvSpPr>
        <p:spPr bwMode="auto">
          <a:xfrm>
            <a:off x="1439014" y="4724592"/>
            <a:ext cx="95358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11" name="Line 67"/>
          <p:cNvSpPr>
            <a:spLocks noChangeShapeType="1"/>
          </p:cNvSpPr>
          <p:nvPr/>
        </p:nvSpPr>
        <p:spPr bwMode="auto">
          <a:xfrm>
            <a:off x="1450537" y="5281697"/>
            <a:ext cx="1133637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12" name="Line 68"/>
          <p:cNvSpPr>
            <a:spLocks noChangeShapeType="1"/>
          </p:cNvSpPr>
          <p:nvPr/>
        </p:nvSpPr>
        <p:spPr bwMode="auto">
          <a:xfrm>
            <a:off x="1439014" y="4844075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13" name="Line 69"/>
          <p:cNvSpPr>
            <a:spLocks noChangeShapeType="1"/>
          </p:cNvSpPr>
          <p:nvPr/>
        </p:nvSpPr>
        <p:spPr bwMode="auto">
          <a:xfrm>
            <a:off x="1439014" y="4986589"/>
            <a:ext cx="95358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14" name="Line 70"/>
          <p:cNvSpPr>
            <a:spLocks noChangeShapeType="1"/>
          </p:cNvSpPr>
          <p:nvPr/>
        </p:nvSpPr>
        <p:spPr bwMode="auto">
          <a:xfrm>
            <a:off x="1439014" y="5106073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15" name="Line 71"/>
          <p:cNvSpPr>
            <a:spLocks noChangeShapeType="1"/>
          </p:cNvSpPr>
          <p:nvPr/>
        </p:nvSpPr>
        <p:spPr bwMode="auto">
          <a:xfrm>
            <a:off x="1439014" y="5753869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16" name="Line 72"/>
          <p:cNvSpPr>
            <a:spLocks noChangeShapeType="1"/>
          </p:cNvSpPr>
          <p:nvPr/>
        </p:nvSpPr>
        <p:spPr bwMode="auto">
          <a:xfrm>
            <a:off x="1450537" y="6312413"/>
            <a:ext cx="1133637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17" name="Line 73"/>
          <p:cNvSpPr>
            <a:spLocks noChangeShapeType="1"/>
          </p:cNvSpPr>
          <p:nvPr/>
        </p:nvSpPr>
        <p:spPr bwMode="auto">
          <a:xfrm>
            <a:off x="1439014" y="5874791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18" name="Line 74"/>
          <p:cNvSpPr>
            <a:spLocks noChangeShapeType="1"/>
          </p:cNvSpPr>
          <p:nvPr/>
        </p:nvSpPr>
        <p:spPr bwMode="auto">
          <a:xfrm>
            <a:off x="1439014" y="6017305"/>
            <a:ext cx="95358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19" name="Line 75"/>
          <p:cNvSpPr>
            <a:spLocks noChangeShapeType="1"/>
          </p:cNvSpPr>
          <p:nvPr/>
        </p:nvSpPr>
        <p:spPr bwMode="auto">
          <a:xfrm>
            <a:off x="1439014" y="6136788"/>
            <a:ext cx="953580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20" name="AutoShape 76"/>
          <p:cNvSpPr>
            <a:spLocks noChangeArrowheads="1"/>
          </p:cNvSpPr>
          <p:nvPr/>
        </p:nvSpPr>
        <p:spPr bwMode="auto">
          <a:xfrm>
            <a:off x="3405232" y="2330627"/>
            <a:ext cx="472469" cy="719773"/>
          </a:xfrm>
          <a:prstGeom prst="roundRect">
            <a:avLst>
              <a:gd name="adj" fmla="val 301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R/O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PC</a:t>
            </a:r>
          </a:p>
        </p:txBody>
      </p:sp>
      <p:sp>
        <p:nvSpPr>
          <p:cNvPr id="6221" name="AutoShape 77"/>
          <p:cNvSpPr>
            <a:spLocks noChangeArrowheads="1"/>
          </p:cNvSpPr>
          <p:nvPr/>
        </p:nvSpPr>
        <p:spPr bwMode="auto">
          <a:xfrm>
            <a:off x="3405232" y="3431879"/>
            <a:ext cx="472469" cy="719773"/>
          </a:xfrm>
          <a:prstGeom prst="roundRect">
            <a:avLst>
              <a:gd name="adj" fmla="val 301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R/O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PC</a:t>
            </a:r>
          </a:p>
        </p:txBody>
      </p:sp>
      <p:sp>
        <p:nvSpPr>
          <p:cNvPr id="6222" name="AutoShape 78"/>
          <p:cNvSpPr>
            <a:spLocks noChangeArrowheads="1"/>
          </p:cNvSpPr>
          <p:nvPr/>
        </p:nvSpPr>
        <p:spPr bwMode="auto">
          <a:xfrm>
            <a:off x="3405232" y="4606549"/>
            <a:ext cx="472469" cy="719773"/>
          </a:xfrm>
          <a:prstGeom prst="roundRect">
            <a:avLst>
              <a:gd name="adj" fmla="val 301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R/O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PC</a:t>
            </a:r>
          </a:p>
        </p:txBody>
      </p:sp>
      <p:sp>
        <p:nvSpPr>
          <p:cNvPr id="6223" name="AutoShape 79"/>
          <p:cNvSpPr>
            <a:spLocks noChangeArrowheads="1"/>
          </p:cNvSpPr>
          <p:nvPr/>
        </p:nvSpPr>
        <p:spPr bwMode="auto">
          <a:xfrm>
            <a:off x="3405232" y="5707803"/>
            <a:ext cx="472469" cy="719773"/>
          </a:xfrm>
          <a:prstGeom prst="roundRect">
            <a:avLst>
              <a:gd name="adj" fmla="val 301"/>
            </a:avLst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R/O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PC</a:t>
            </a:r>
          </a:p>
        </p:txBody>
      </p:sp>
      <p:sp>
        <p:nvSpPr>
          <p:cNvPr id="6224" name="Line 80"/>
          <p:cNvSpPr>
            <a:spLocks noChangeShapeType="1"/>
          </p:cNvSpPr>
          <p:nvPr/>
        </p:nvSpPr>
        <p:spPr bwMode="auto">
          <a:xfrm>
            <a:off x="2977419" y="2352219"/>
            <a:ext cx="41629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25" name="Line 81"/>
          <p:cNvSpPr>
            <a:spLocks noChangeShapeType="1"/>
          </p:cNvSpPr>
          <p:nvPr/>
        </p:nvSpPr>
        <p:spPr bwMode="auto">
          <a:xfrm>
            <a:off x="2977419" y="2447229"/>
            <a:ext cx="41629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26" name="Line 82"/>
          <p:cNvSpPr>
            <a:spLocks noChangeShapeType="1"/>
          </p:cNvSpPr>
          <p:nvPr/>
        </p:nvSpPr>
        <p:spPr bwMode="auto">
          <a:xfrm>
            <a:off x="3132987" y="2566713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27" name="Line 83"/>
          <p:cNvSpPr>
            <a:spLocks noChangeShapeType="1"/>
          </p:cNvSpPr>
          <p:nvPr/>
        </p:nvSpPr>
        <p:spPr bwMode="auto">
          <a:xfrm>
            <a:off x="3132987" y="2687634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28" name="Line 84"/>
          <p:cNvSpPr>
            <a:spLocks noChangeShapeType="1"/>
          </p:cNvSpPr>
          <p:nvPr/>
        </p:nvSpPr>
        <p:spPr bwMode="auto">
          <a:xfrm>
            <a:off x="3132987" y="2782645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29" name="Line 85"/>
          <p:cNvSpPr>
            <a:spLocks noChangeShapeType="1"/>
          </p:cNvSpPr>
          <p:nvPr/>
        </p:nvSpPr>
        <p:spPr bwMode="auto">
          <a:xfrm>
            <a:off x="3132987" y="2902126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30" name="Line 86"/>
          <p:cNvSpPr>
            <a:spLocks noChangeShapeType="1"/>
          </p:cNvSpPr>
          <p:nvPr/>
        </p:nvSpPr>
        <p:spPr bwMode="auto">
          <a:xfrm>
            <a:off x="2977419" y="3502418"/>
            <a:ext cx="41629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31" name="Line 87"/>
          <p:cNvSpPr>
            <a:spLocks noChangeShapeType="1"/>
          </p:cNvSpPr>
          <p:nvPr/>
        </p:nvSpPr>
        <p:spPr bwMode="auto">
          <a:xfrm>
            <a:off x="2977419" y="3597428"/>
            <a:ext cx="41629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32" name="Line 88"/>
          <p:cNvSpPr>
            <a:spLocks noChangeShapeType="1"/>
          </p:cNvSpPr>
          <p:nvPr/>
        </p:nvSpPr>
        <p:spPr bwMode="auto">
          <a:xfrm>
            <a:off x="3132987" y="3716909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33" name="Line 89"/>
          <p:cNvSpPr>
            <a:spLocks noChangeShapeType="1"/>
          </p:cNvSpPr>
          <p:nvPr/>
        </p:nvSpPr>
        <p:spPr bwMode="auto">
          <a:xfrm>
            <a:off x="3132987" y="3836393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34" name="Line 90"/>
          <p:cNvSpPr>
            <a:spLocks noChangeShapeType="1"/>
          </p:cNvSpPr>
          <p:nvPr/>
        </p:nvSpPr>
        <p:spPr bwMode="auto">
          <a:xfrm>
            <a:off x="3132987" y="3932841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35" name="Line 91"/>
          <p:cNvSpPr>
            <a:spLocks noChangeShapeType="1"/>
          </p:cNvSpPr>
          <p:nvPr/>
        </p:nvSpPr>
        <p:spPr bwMode="auto">
          <a:xfrm>
            <a:off x="3132987" y="4052325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36" name="Line 92"/>
          <p:cNvSpPr>
            <a:spLocks noChangeShapeType="1"/>
          </p:cNvSpPr>
          <p:nvPr/>
        </p:nvSpPr>
        <p:spPr bwMode="auto">
          <a:xfrm>
            <a:off x="2977419" y="4698680"/>
            <a:ext cx="41629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37" name="Line 93"/>
          <p:cNvSpPr>
            <a:spLocks noChangeShapeType="1"/>
          </p:cNvSpPr>
          <p:nvPr/>
        </p:nvSpPr>
        <p:spPr bwMode="auto">
          <a:xfrm>
            <a:off x="2977419" y="4795131"/>
            <a:ext cx="41629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38" name="Line 94"/>
          <p:cNvSpPr>
            <a:spLocks noChangeShapeType="1"/>
          </p:cNvSpPr>
          <p:nvPr/>
        </p:nvSpPr>
        <p:spPr bwMode="auto">
          <a:xfrm>
            <a:off x="3132987" y="4914612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39" name="Line 95"/>
          <p:cNvSpPr>
            <a:spLocks noChangeShapeType="1"/>
          </p:cNvSpPr>
          <p:nvPr/>
        </p:nvSpPr>
        <p:spPr bwMode="auto">
          <a:xfrm>
            <a:off x="3132987" y="5034095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40" name="Line 96"/>
          <p:cNvSpPr>
            <a:spLocks noChangeShapeType="1"/>
          </p:cNvSpPr>
          <p:nvPr/>
        </p:nvSpPr>
        <p:spPr bwMode="auto">
          <a:xfrm>
            <a:off x="3132987" y="5130544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41" name="Line 97"/>
          <p:cNvSpPr>
            <a:spLocks noChangeShapeType="1"/>
          </p:cNvSpPr>
          <p:nvPr/>
        </p:nvSpPr>
        <p:spPr bwMode="auto">
          <a:xfrm>
            <a:off x="3132987" y="5250027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42" name="Line 98"/>
          <p:cNvSpPr>
            <a:spLocks noChangeShapeType="1"/>
          </p:cNvSpPr>
          <p:nvPr/>
        </p:nvSpPr>
        <p:spPr bwMode="auto">
          <a:xfrm>
            <a:off x="2977419" y="5776901"/>
            <a:ext cx="41629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43" name="Line 99"/>
          <p:cNvSpPr>
            <a:spLocks noChangeShapeType="1"/>
          </p:cNvSpPr>
          <p:nvPr/>
        </p:nvSpPr>
        <p:spPr bwMode="auto">
          <a:xfrm>
            <a:off x="2977419" y="5873350"/>
            <a:ext cx="41629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44" name="Line 100"/>
          <p:cNvSpPr>
            <a:spLocks noChangeShapeType="1"/>
          </p:cNvSpPr>
          <p:nvPr/>
        </p:nvSpPr>
        <p:spPr bwMode="auto">
          <a:xfrm>
            <a:off x="3132987" y="5992833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45" name="Line 101"/>
          <p:cNvSpPr>
            <a:spLocks noChangeShapeType="1"/>
          </p:cNvSpPr>
          <p:nvPr/>
        </p:nvSpPr>
        <p:spPr bwMode="auto">
          <a:xfrm>
            <a:off x="3132987" y="6112315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46" name="Line 102"/>
          <p:cNvSpPr>
            <a:spLocks noChangeShapeType="1"/>
          </p:cNvSpPr>
          <p:nvPr/>
        </p:nvSpPr>
        <p:spPr bwMode="auto">
          <a:xfrm>
            <a:off x="3132987" y="6208765"/>
            <a:ext cx="257841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47" name="Line 103"/>
          <p:cNvSpPr>
            <a:spLocks noChangeShapeType="1"/>
          </p:cNvSpPr>
          <p:nvPr/>
        </p:nvSpPr>
        <p:spPr bwMode="auto">
          <a:xfrm>
            <a:off x="3132987" y="6328247"/>
            <a:ext cx="257841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48" name="AutoShape 104"/>
          <p:cNvSpPr>
            <a:spLocks noChangeArrowheads="1"/>
          </p:cNvSpPr>
          <p:nvPr/>
        </p:nvSpPr>
        <p:spPr bwMode="auto">
          <a:xfrm rot="5400000">
            <a:off x="3016712" y="3992360"/>
            <a:ext cx="3558559" cy="707263"/>
          </a:xfrm>
          <a:prstGeom prst="roundRect">
            <a:avLst>
              <a:gd name="adj" fmla="val 204"/>
            </a:avLst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ctr"/>
            <a:r>
              <a:rPr lang="en-US" altLang="en-US"/>
              <a:t>Event Builder 1 </a:t>
            </a:r>
          </a:p>
        </p:txBody>
      </p:sp>
      <p:sp>
        <p:nvSpPr>
          <p:cNvPr id="6249" name="Line 105"/>
          <p:cNvSpPr>
            <a:spLocks noChangeShapeType="1"/>
          </p:cNvSpPr>
          <p:nvPr/>
        </p:nvSpPr>
        <p:spPr bwMode="auto">
          <a:xfrm>
            <a:off x="3874821" y="2781204"/>
            <a:ext cx="548813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50" name="Line 106"/>
          <p:cNvSpPr>
            <a:spLocks noChangeShapeType="1"/>
          </p:cNvSpPr>
          <p:nvPr/>
        </p:nvSpPr>
        <p:spPr bwMode="auto">
          <a:xfrm>
            <a:off x="3874821" y="3787448"/>
            <a:ext cx="548813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51" name="Line 107"/>
          <p:cNvSpPr>
            <a:spLocks noChangeShapeType="1"/>
          </p:cNvSpPr>
          <p:nvPr/>
        </p:nvSpPr>
        <p:spPr bwMode="auto">
          <a:xfrm>
            <a:off x="3874821" y="3164123"/>
            <a:ext cx="548813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52" name="Line 108"/>
          <p:cNvSpPr>
            <a:spLocks noChangeShapeType="1"/>
          </p:cNvSpPr>
          <p:nvPr/>
        </p:nvSpPr>
        <p:spPr bwMode="auto">
          <a:xfrm>
            <a:off x="3876262" y="3331111"/>
            <a:ext cx="548812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53" name="Line 109"/>
          <p:cNvSpPr>
            <a:spLocks noChangeShapeType="1"/>
          </p:cNvSpPr>
          <p:nvPr/>
        </p:nvSpPr>
        <p:spPr bwMode="auto">
          <a:xfrm>
            <a:off x="3876262" y="4242345"/>
            <a:ext cx="548812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54" name="Line 110"/>
          <p:cNvSpPr>
            <a:spLocks noChangeShapeType="1"/>
          </p:cNvSpPr>
          <p:nvPr/>
        </p:nvSpPr>
        <p:spPr bwMode="auto">
          <a:xfrm>
            <a:off x="3876262" y="4456836"/>
            <a:ext cx="548812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55" name="Line 111"/>
          <p:cNvSpPr>
            <a:spLocks noChangeShapeType="1"/>
          </p:cNvSpPr>
          <p:nvPr/>
        </p:nvSpPr>
        <p:spPr bwMode="auto">
          <a:xfrm>
            <a:off x="3876262" y="4960678"/>
            <a:ext cx="548812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56" name="Line 112"/>
          <p:cNvSpPr>
            <a:spLocks noChangeShapeType="1"/>
          </p:cNvSpPr>
          <p:nvPr/>
        </p:nvSpPr>
        <p:spPr bwMode="auto">
          <a:xfrm>
            <a:off x="3876262" y="5415574"/>
            <a:ext cx="548812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57" name="Line 113"/>
          <p:cNvSpPr>
            <a:spLocks noChangeShapeType="1"/>
          </p:cNvSpPr>
          <p:nvPr/>
        </p:nvSpPr>
        <p:spPr bwMode="auto">
          <a:xfrm>
            <a:off x="3877701" y="5582562"/>
            <a:ext cx="548813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58" name="Line 114"/>
          <p:cNvSpPr>
            <a:spLocks noChangeShapeType="1"/>
          </p:cNvSpPr>
          <p:nvPr/>
        </p:nvSpPr>
        <p:spPr bwMode="auto">
          <a:xfrm>
            <a:off x="3877701" y="5943889"/>
            <a:ext cx="548813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59" name="Text Box 115"/>
          <p:cNvSpPr txBox="1">
            <a:spLocks noChangeArrowheads="1"/>
          </p:cNvSpPr>
          <p:nvPr/>
        </p:nvSpPr>
        <p:spPr bwMode="auto">
          <a:xfrm>
            <a:off x="1776080" y="1718819"/>
            <a:ext cx="1669485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~300 COPPERs</a:t>
            </a:r>
          </a:p>
        </p:txBody>
      </p:sp>
      <p:sp>
        <p:nvSpPr>
          <p:cNvPr id="6260" name="Text Box 116"/>
          <p:cNvSpPr txBox="1">
            <a:spLocks noChangeArrowheads="1"/>
          </p:cNvSpPr>
          <p:nvPr/>
        </p:nvSpPr>
        <p:spPr bwMode="auto">
          <a:xfrm>
            <a:off x="182938" y="1770643"/>
            <a:ext cx="1312253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~0.5M chan.</a:t>
            </a:r>
          </a:p>
        </p:txBody>
      </p:sp>
      <p:sp>
        <p:nvSpPr>
          <p:cNvPr id="6261" name="AutoShape 117"/>
          <p:cNvSpPr>
            <a:spLocks noChangeArrowheads="1"/>
          </p:cNvSpPr>
          <p:nvPr/>
        </p:nvSpPr>
        <p:spPr bwMode="auto">
          <a:xfrm>
            <a:off x="5368571" y="2710667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62" name="AutoShape 118"/>
          <p:cNvSpPr>
            <a:spLocks noChangeArrowheads="1"/>
          </p:cNvSpPr>
          <p:nvPr/>
        </p:nvSpPr>
        <p:spPr bwMode="auto">
          <a:xfrm>
            <a:off x="5681150" y="2576789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63" name="AutoShape 119"/>
          <p:cNvSpPr>
            <a:spLocks noChangeArrowheads="1"/>
          </p:cNvSpPr>
          <p:nvPr/>
        </p:nvSpPr>
        <p:spPr bwMode="auto">
          <a:xfrm>
            <a:off x="5725804" y="2635811"/>
            <a:ext cx="18869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64" name="AutoShape 120"/>
          <p:cNvSpPr>
            <a:spLocks noChangeArrowheads="1"/>
          </p:cNvSpPr>
          <p:nvPr/>
        </p:nvSpPr>
        <p:spPr bwMode="auto">
          <a:xfrm>
            <a:off x="5793505" y="2694832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65" name="AutoShape 121"/>
          <p:cNvSpPr>
            <a:spLocks noChangeArrowheads="1"/>
          </p:cNvSpPr>
          <p:nvPr/>
        </p:nvSpPr>
        <p:spPr bwMode="auto">
          <a:xfrm>
            <a:off x="5838160" y="2792721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66" name="AutoShape 122"/>
          <p:cNvSpPr>
            <a:spLocks noChangeArrowheads="1"/>
          </p:cNvSpPr>
          <p:nvPr/>
        </p:nvSpPr>
        <p:spPr bwMode="auto">
          <a:xfrm>
            <a:off x="5905861" y="2870456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67" name="AutoShape 123"/>
          <p:cNvSpPr>
            <a:spLocks noChangeArrowheads="1"/>
          </p:cNvSpPr>
          <p:nvPr/>
        </p:nvSpPr>
        <p:spPr bwMode="auto">
          <a:xfrm>
            <a:off x="6198272" y="2710667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68" name="Line 124"/>
          <p:cNvSpPr>
            <a:spLocks noChangeShapeType="1"/>
          </p:cNvSpPr>
          <p:nvPr/>
        </p:nvSpPr>
        <p:spPr bwMode="auto">
          <a:xfrm>
            <a:off x="5153943" y="2812874"/>
            <a:ext cx="21318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69" name="Line 125"/>
          <p:cNvSpPr>
            <a:spLocks noChangeShapeType="1"/>
          </p:cNvSpPr>
          <p:nvPr/>
        </p:nvSpPr>
        <p:spPr bwMode="auto">
          <a:xfrm flipV="1">
            <a:off x="5554389" y="2660283"/>
            <a:ext cx="126760" cy="15403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70" name="Line 126"/>
          <p:cNvSpPr>
            <a:spLocks noChangeShapeType="1"/>
          </p:cNvSpPr>
          <p:nvPr/>
        </p:nvSpPr>
        <p:spPr bwMode="auto">
          <a:xfrm flipV="1">
            <a:off x="5568794" y="2736579"/>
            <a:ext cx="145486" cy="892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71" name="Line 127"/>
          <p:cNvSpPr>
            <a:spLocks noChangeShapeType="1"/>
          </p:cNvSpPr>
          <p:nvPr/>
        </p:nvSpPr>
        <p:spPr bwMode="auto">
          <a:xfrm flipV="1">
            <a:off x="5591841" y="2811435"/>
            <a:ext cx="201664" cy="460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72" name="Line 128"/>
          <p:cNvSpPr>
            <a:spLocks noChangeShapeType="1"/>
          </p:cNvSpPr>
          <p:nvPr/>
        </p:nvSpPr>
        <p:spPr bwMode="auto">
          <a:xfrm>
            <a:off x="5580318" y="2877654"/>
            <a:ext cx="257842" cy="1007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73" name="Line 129"/>
          <p:cNvSpPr>
            <a:spLocks noChangeShapeType="1"/>
          </p:cNvSpPr>
          <p:nvPr/>
        </p:nvSpPr>
        <p:spPr bwMode="auto">
          <a:xfrm>
            <a:off x="5580318" y="2930917"/>
            <a:ext cx="325543" cy="647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74" name="Line 130"/>
          <p:cNvSpPr>
            <a:spLocks noChangeShapeType="1"/>
          </p:cNvSpPr>
          <p:nvPr/>
        </p:nvSpPr>
        <p:spPr bwMode="auto">
          <a:xfrm>
            <a:off x="5928908" y="2651645"/>
            <a:ext cx="280889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75" name="Line 131"/>
          <p:cNvSpPr>
            <a:spLocks noChangeShapeType="1"/>
          </p:cNvSpPr>
          <p:nvPr/>
        </p:nvSpPr>
        <p:spPr bwMode="auto">
          <a:xfrm>
            <a:off x="5962038" y="2694831"/>
            <a:ext cx="236234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76" name="Line 132"/>
          <p:cNvSpPr>
            <a:spLocks noChangeShapeType="1"/>
          </p:cNvSpPr>
          <p:nvPr/>
        </p:nvSpPr>
        <p:spPr bwMode="auto">
          <a:xfrm>
            <a:off x="5996609" y="2781204"/>
            <a:ext cx="190140" cy="647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77" name="Line 133"/>
          <p:cNvSpPr>
            <a:spLocks noChangeShapeType="1"/>
          </p:cNvSpPr>
          <p:nvPr/>
        </p:nvSpPr>
        <p:spPr bwMode="auto">
          <a:xfrm>
            <a:off x="6041263" y="2845984"/>
            <a:ext cx="145486" cy="215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78" name="Line 134"/>
          <p:cNvSpPr>
            <a:spLocks noChangeShapeType="1"/>
          </p:cNvSpPr>
          <p:nvPr/>
        </p:nvSpPr>
        <p:spPr bwMode="auto">
          <a:xfrm flipV="1">
            <a:off x="6107524" y="2886291"/>
            <a:ext cx="79225" cy="1209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79" name="AutoShape 135"/>
          <p:cNvSpPr>
            <a:spLocks noChangeArrowheads="1"/>
          </p:cNvSpPr>
          <p:nvPr/>
        </p:nvSpPr>
        <p:spPr bwMode="auto">
          <a:xfrm>
            <a:off x="8612473" y="1495689"/>
            <a:ext cx="257841" cy="236086"/>
          </a:xfrm>
          <a:prstGeom prst="roundRect">
            <a:avLst>
              <a:gd name="adj" fmla="val 606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80" name="Oval 136"/>
          <p:cNvSpPr>
            <a:spLocks noChangeArrowheads="1"/>
          </p:cNvSpPr>
          <p:nvPr/>
        </p:nvSpPr>
        <p:spPr bwMode="auto">
          <a:xfrm>
            <a:off x="8612473" y="1692907"/>
            <a:ext cx="257841" cy="96450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81" name="Oval 137"/>
          <p:cNvSpPr>
            <a:spLocks noChangeArrowheads="1"/>
          </p:cNvSpPr>
          <p:nvPr/>
        </p:nvSpPr>
        <p:spPr bwMode="auto">
          <a:xfrm>
            <a:off x="8612473" y="1475536"/>
            <a:ext cx="257841" cy="74856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82" name="Line 138"/>
          <p:cNvSpPr>
            <a:spLocks noChangeShapeType="1"/>
          </p:cNvSpPr>
          <p:nvPr/>
        </p:nvSpPr>
        <p:spPr bwMode="auto">
          <a:xfrm>
            <a:off x="6398495" y="2824390"/>
            <a:ext cx="49695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83" name="AutoShape 139"/>
          <p:cNvSpPr>
            <a:spLocks noChangeArrowheads="1"/>
          </p:cNvSpPr>
          <p:nvPr/>
        </p:nvSpPr>
        <p:spPr bwMode="auto">
          <a:xfrm>
            <a:off x="5368571" y="3309518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84" name="AutoShape 140"/>
          <p:cNvSpPr>
            <a:spLocks noChangeArrowheads="1"/>
          </p:cNvSpPr>
          <p:nvPr/>
        </p:nvSpPr>
        <p:spPr bwMode="auto">
          <a:xfrm>
            <a:off x="5681150" y="3175640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85" name="AutoShape 141"/>
          <p:cNvSpPr>
            <a:spLocks noChangeArrowheads="1"/>
          </p:cNvSpPr>
          <p:nvPr/>
        </p:nvSpPr>
        <p:spPr bwMode="auto">
          <a:xfrm>
            <a:off x="5725804" y="3234662"/>
            <a:ext cx="18869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86" name="AutoShape 142"/>
          <p:cNvSpPr>
            <a:spLocks noChangeArrowheads="1"/>
          </p:cNvSpPr>
          <p:nvPr/>
        </p:nvSpPr>
        <p:spPr bwMode="auto">
          <a:xfrm>
            <a:off x="5793505" y="3292244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87" name="AutoShape 143"/>
          <p:cNvSpPr>
            <a:spLocks noChangeArrowheads="1"/>
          </p:cNvSpPr>
          <p:nvPr/>
        </p:nvSpPr>
        <p:spPr bwMode="auto">
          <a:xfrm>
            <a:off x="5838160" y="3390133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88" name="AutoShape 144"/>
          <p:cNvSpPr>
            <a:spLocks noChangeArrowheads="1"/>
          </p:cNvSpPr>
          <p:nvPr/>
        </p:nvSpPr>
        <p:spPr bwMode="auto">
          <a:xfrm>
            <a:off x="5905861" y="3469308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89" name="AutoShape 145"/>
          <p:cNvSpPr>
            <a:spLocks noChangeArrowheads="1"/>
          </p:cNvSpPr>
          <p:nvPr/>
        </p:nvSpPr>
        <p:spPr bwMode="auto">
          <a:xfrm>
            <a:off x="6198272" y="3309518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90" name="Line 146"/>
          <p:cNvSpPr>
            <a:spLocks noChangeShapeType="1"/>
          </p:cNvSpPr>
          <p:nvPr/>
        </p:nvSpPr>
        <p:spPr bwMode="auto">
          <a:xfrm>
            <a:off x="5153943" y="3411725"/>
            <a:ext cx="21318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91" name="Line 147"/>
          <p:cNvSpPr>
            <a:spLocks noChangeShapeType="1"/>
          </p:cNvSpPr>
          <p:nvPr/>
        </p:nvSpPr>
        <p:spPr bwMode="auto">
          <a:xfrm flipV="1">
            <a:off x="5554389" y="3259134"/>
            <a:ext cx="126760" cy="15403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92" name="Line 148"/>
          <p:cNvSpPr>
            <a:spLocks noChangeShapeType="1"/>
          </p:cNvSpPr>
          <p:nvPr/>
        </p:nvSpPr>
        <p:spPr bwMode="auto">
          <a:xfrm flipV="1">
            <a:off x="5568794" y="3333990"/>
            <a:ext cx="145486" cy="892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93" name="Line 149"/>
          <p:cNvSpPr>
            <a:spLocks noChangeShapeType="1"/>
          </p:cNvSpPr>
          <p:nvPr/>
        </p:nvSpPr>
        <p:spPr bwMode="auto">
          <a:xfrm flipV="1">
            <a:off x="5591841" y="3410287"/>
            <a:ext cx="201664" cy="460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94" name="Line 150"/>
          <p:cNvSpPr>
            <a:spLocks noChangeShapeType="1"/>
          </p:cNvSpPr>
          <p:nvPr/>
        </p:nvSpPr>
        <p:spPr bwMode="auto">
          <a:xfrm>
            <a:off x="5580318" y="3476506"/>
            <a:ext cx="257842" cy="1007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95" name="Line 151"/>
          <p:cNvSpPr>
            <a:spLocks noChangeShapeType="1"/>
          </p:cNvSpPr>
          <p:nvPr/>
        </p:nvSpPr>
        <p:spPr bwMode="auto">
          <a:xfrm>
            <a:off x="5580318" y="3531209"/>
            <a:ext cx="325543" cy="647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96" name="Line 152"/>
          <p:cNvSpPr>
            <a:spLocks noChangeShapeType="1"/>
          </p:cNvSpPr>
          <p:nvPr/>
        </p:nvSpPr>
        <p:spPr bwMode="auto">
          <a:xfrm>
            <a:off x="5928908" y="3250496"/>
            <a:ext cx="280889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97" name="Line 153"/>
          <p:cNvSpPr>
            <a:spLocks noChangeShapeType="1"/>
          </p:cNvSpPr>
          <p:nvPr/>
        </p:nvSpPr>
        <p:spPr bwMode="auto">
          <a:xfrm>
            <a:off x="5962038" y="3293683"/>
            <a:ext cx="236234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98" name="Line 154"/>
          <p:cNvSpPr>
            <a:spLocks noChangeShapeType="1"/>
          </p:cNvSpPr>
          <p:nvPr/>
        </p:nvSpPr>
        <p:spPr bwMode="auto">
          <a:xfrm>
            <a:off x="5996609" y="3380055"/>
            <a:ext cx="190140" cy="647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299" name="Line 155"/>
          <p:cNvSpPr>
            <a:spLocks noChangeShapeType="1"/>
          </p:cNvSpPr>
          <p:nvPr/>
        </p:nvSpPr>
        <p:spPr bwMode="auto">
          <a:xfrm>
            <a:off x="6041263" y="3443396"/>
            <a:ext cx="145486" cy="2159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00" name="Line 156"/>
          <p:cNvSpPr>
            <a:spLocks noChangeShapeType="1"/>
          </p:cNvSpPr>
          <p:nvPr/>
        </p:nvSpPr>
        <p:spPr bwMode="auto">
          <a:xfrm flipV="1">
            <a:off x="6107524" y="3486582"/>
            <a:ext cx="79225" cy="1209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01" name="Line 157"/>
          <p:cNvSpPr>
            <a:spLocks noChangeShapeType="1"/>
          </p:cNvSpPr>
          <p:nvPr/>
        </p:nvSpPr>
        <p:spPr bwMode="auto">
          <a:xfrm>
            <a:off x="6398495" y="3421803"/>
            <a:ext cx="496957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02" name="AutoShape 158"/>
          <p:cNvSpPr>
            <a:spLocks noChangeArrowheads="1"/>
          </p:cNvSpPr>
          <p:nvPr/>
        </p:nvSpPr>
        <p:spPr bwMode="auto">
          <a:xfrm>
            <a:off x="5368571" y="3860864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03" name="AutoShape 159"/>
          <p:cNvSpPr>
            <a:spLocks noChangeArrowheads="1"/>
          </p:cNvSpPr>
          <p:nvPr/>
        </p:nvSpPr>
        <p:spPr bwMode="auto">
          <a:xfrm>
            <a:off x="5681150" y="3726987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04" name="AutoShape 160"/>
          <p:cNvSpPr>
            <a:spLocks noChangeArrowheads="1"/>
          </p:cNvSpPr>
          <p:nvPr/>
        </p:nvSpPr>
        <p:spPr bwMode="auto">
          <a:xfrm>
            <a:off x="5725804" y="3786008"/>
            <a:ext cx="18869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05" name="AutoShape 161"/>
          <p:cNvSpPr>
            <a:spLocks noChangeArrowheads="1"/>
          </p:cNvSpPr>
          <p:nvPr/>
        </p:nvSpPr>
        <p:spPr bwMode="auto">
          <a:xfrm>
            <a:off x="5793505" y="3843590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06" name="AutoShape 162"/>
          <p:cNvSpPr>
            <a:spLocks noChangeArrowheads="1"/>
          </p:cNvSpPr>
          <p:nvPr/>
        </p:nvSpPr>
        <p:spPr bwMode="auto">
          <a:xfrm>
            <a:off x="5838160" y="3941479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07" name="AutoShape 163"/>
          <p:cNvSpPr>
            <a:spLocks noChangeArrowheads="1"/>
          </p:cNvSpPr>
          <p:nvPr/>
        </p:nvSpPr>
        <p:spPr bwMode="auto">
          <a:xfrm>
            <a:off x="5905861" y="4020655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08" name="AutoShape 164"/>
          <p:cNvSpPr>
            <a:spLocks noChangeArrowheads="1"/>
          </p:cNvSpPr>
          <p:nvPr/>
        </p:nvSpPr>
        <p:spPr bwMode="auto">
          <a:xfrm>
            <a:off x="6198272" y="3860864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09" name="Line 165"/>
          <p:cNvSpPr>
            <a:spLocks noChangeShapeType="1"/>
          </p:cNvSpPr>
          <p:nvPr/>
        </p:nvSpPr>
        <p:spPr bwMode="auto">
          <a:xfrm>
            <a:off x="5153943" y="3963073"/>
            <a:ext cx="213187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10" name="Line 166"/>
          <p:cNvSpPr>
            <a:spLocks noChangeShapeType="1"/>
          </p:cNvSpPr>
          <p:nvPr/>
        </p:nvSpPr>
        <p:spPr bwMode="auto">
          <a:xfrm flipV="1">
            <a:off x="5554389" y="3810480"/>
            <a:ext cx="126760" cy="1540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11" name="Line 167"/>
          <p:cNvSpPr>
            <a:spLocks noChangeShapeType="1"/>
          </p:cNvSpPr>
          <p:nvPr/>
        </p:nvSpPr>
        <p:spPr bwMode="auto">
          <a:xfrm flipV="1">
            <a:off x="5568794" y="3885337"/>
            <a:ext cx="145486" cy="892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12" name="Line 168"/>
          <p:cNvSpPr>
            <a:spLocks noChangeShapeType="1"/>
          </p:cNvSpPr>
          <p:nvPr/>
        </p:nvSpPr>
        <p:spPr bwMode="auto">
          <a:xfrm flipV="1">
            <a:off x="5591841" y="3961632"/>
            <a:ext cx="201664" cy="460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13" name="Line 169"/>
          <p:cNvSpPr>
            <a:spLocks noChangeShapeType="1"/>
          </p:cNvSpPr>
          <p:nvPr/>
        </p:nvSpPr>
        <p:spPr bwMode="auto">
          <a:xfrm>
            <a:off x="5580318" y="4027852"/>
            <a:ext cx="257842" cy="1007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14" name="Line 170"/>
          <p:cNvSpPr>
            <a:spLocks noChangeShapeType="1"/>
          </p:cNvSpPr>
          <p:nvPr/>
        </p:nvSpPr>
        <p:spPr bwMode="auto">
          <a:xfrm>
            <a:off x="5580318" y="4081116"/>
            <a:ext cx="325543" cy="647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15" name="Line 171"/>
          <p:cNvSpPr>
            <a:spLocks noChangeShapeType="1"/>
          </p:cNvSpPr>
          <p:nvPr/>
        </p:nvSpPr>
        <p:spPr bwMode="auto">
          <a:xfrm>
            <a:off x="5928908" y="3801844"/>
            <a:ext cx="280889" cy="1281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16" name="Line 172"/>
          <p:cNvSpPr>
            <a:spLocks noChangeShapeType="1"/>
          </p:cNvSpPr>
          <p:nvPr/>
        </p:nvSpPr>
        <p:spPr bwMode="auto">
          <a:xfrm>
            <a:off x="5962038" y="3845030"/>
            <a:ext cx="236234" cy="1281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17" name="Line 173"/>
          <p:cNvSpPr>
            <a:spLocks noChangeShapeType="1"/>
          </p:cNvSpPr>
          <p:nvPr/>
        </p:nvSpPr>
        <p:spPr bwMode="auto">
          <a:xfrm>
            <a:off x="5996609" y="3931403"/>
            <a:ext cx="190140" cy="647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18" name="Line 174"/>
          <p:cNvSpPr>
            <a:spLocks noChangeShapeType="1"/>
          </p:cNvSpPr>
          <p:nvPr/>
        </p:nvSpPr>
        <p:spPr bwMode="auto">
          <a:xfrm>
            <a:off x="6041263" y="3994742"/>
            <a:ext cx="145486" cy="215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19" name="Line 175"/>
          <p:cNvSpPr>
            <a:spLocks noChangeShapeType="1"/>
          </p:cNvSpPr>
          <p:nvPr/>
        </p:nvSpPr>
        <p:spPr bwMode="auto">
          <a:xfrm flipV="1">
            <a:off x="6107524" y="4036489"/>
            <a:ext cx="79225" cy="1209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20" name="Line 176"/>
          <p:cNvSpPr>
            <a:spLocks noChangeShapeType="1"/>
          </p:cNvSpPr>
          <p:nvPr/>
        </p:nvSpPr>
        <p:spPr bwMode="auto">
          <a:xfrm>
            <a:off x="6398495" y="3973149"/>
            <a:ext cx="49695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21" name="AutoShape 177"/>
          <p:cNvSpPr>
            <a:spLocks noChangeArrowheads="1"/>
          </p:cNvSpPr>
          <p:nvPr/>
        </p:nvSpPr>
        <p:spPr bwMode="auto">
          <a:xfrm>
            <a:off x="5368571" y="4458276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22" name="AutoShape 178"/>
          <p:cNvSpPr>
            <a:spLocks noChangeArrowheads="1"/>
          </p:cNvSpPr>
          <p:nvPr/>
        </p:nvSpPr>
        <p:spPr bwMode="auto">
          <a:xfrm>
            <a:off x="5681150" y="4324398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23" name="AutoShape 179"/>
          <p:cNvSpPr>
            <a:spLocks noChangeArrowheads="1"/>
          </p:cNvSpPr>
          <p:nvPr/>
        </p:nvSpPr>
        <p:spPr bwMode="auto">
          <a:xfrm>
            <a:off x="5725804" y="4383420"/>
            <a:ext cx="18869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24" name="AutoShape 180"/>
          <p:cNvSpPr>
            <a:spLocks noChangeArrowheads="1"/>
          </p:cNvSpPr>
          <p:nvPr/>
        </p:nvSpPr>
        <p:spPr bwMode="auto">
          <a:xfrm>
            <a:off x="5793505" y="4442441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25" name="AutoShape 181"/>
          <p:cNvSpPr>
            <a:spLocks noChangeArrowheads="1"/>
          </p:cNvSpPr>
          <p:nvPr/>
        </p:nvSpPr>
        <p:spPr bwMode="auto">
          <a:xfrm>
            <a:off x="5838160" y="4540330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26" name="AutoShape 182"/>
          <p:cNvSpPr>
            <a:spLocks noChangeArrowheads="1"/>
          </p:cNvSpPr>
          <p:nvPr/>
        </p:nvSpPr>
        <p:spPr bwMode="auto">
          <a:xfrm>
            <a:off x="5905861" y="4619506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27" name="AutoShape 183"/>
          <p:cNvSpPr>
            <a:spLocks noChangeArrowheads="1"/>
          </p:cNvSpPr>
          <p:nvPr/>
        </p:nvSpPr>
        <p:spPr bwMode="auto">
          <a:xfrm>
            <a:off x="6198272" y="4458276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28" name="Line 184"/>
          <p:cNvSpPr>
            <a:spLocks noChangeShapeType="1"/>
          </p:cNvSpPr>
          <p:nvPr/>
        </p:nvSpPr>
        <p:spPr bwMode="auto">
          <a:xfrm>
            <a:off x="5153943" y="4561924"/>
            <a:ext cx="213187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29" name="Line 185"/>
          <p:cNvSpPr>
            <a:spLocks noChangeShapeType="1"/>
          </p:cNvSpPr>
          <p:nvPr/>
        </p:nvSpPr>
        <p:spPr bwMode="auto">
          <a:xfrm flipV="1">
            <a:off x="5554389" y="4409332"/>
            <a:ext cx="126760" cy="1540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30" name="Line 186"/>
          <p:cNvSpPr>
            <a:spLocks noChangeShapeType="1"/>
          </p:cNvSpPr>
          <p:nvPr/>
        </p:nvSpPr>
        <p:spPr bwMode="auto">
          <a:xfrm flipV="1">
            <a:off x="5568794" y="4484189"/>
            <a:ext cx="145486" cy="892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31" name="Line 187"/>
          <p:cNvSpPr>
            <a:spLocks noChangeShapeType="1"/>
          </p:cNvSpPr>
          <p:nvPr/>
        </p:nvSpPr>
        <p:spPr bwMode="auto">
          <a:xfrm flipV="1">
            <a:off x="5591841" y="4559045"/>
            <a:ext cx="201664" cy="460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32" name="Line 188"/>
          <p:cNvSpPr>
            <a:spLocks noChangeShapeType="1"/>
          </p:cNvSpPr>
          <p:nvPr/>
        </p:nvSpPr>
        <p:spPr bwMode="auto">
          <a:xfrm>
            <a:off x="5580318" y="4626703"/>
            <a:ext cx="257842" cy="1007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33" name="Line 189"/>
          <p:cNvSpPr>
            <a:spLocks noChangeShapeType="1"/>
          </p:cNvSpPr>
          <p:nvPr/>
        </p:nvSpPr>
        <p:spPr bwMode="auto">
          <a:xfrm>
            <a:off x="5580318" y="4679967"/>
            <a:ext cx="325543" cy="647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34" name="Line 190"/>
          <p:cNvSpPr>
            <a:spLocks noChangeShapeType="1"/>
          </p:cNvSpPr>
          <p:nvPr/>
        </p:nvSpPr>
        <p:spPr bwMode="auto">
          <a:xfrm>
            <a:off x="5928908" y="4400695"/>
            <a:ext cx="280889" cy="1281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35" name="Line 191"/>
          <p:cNvSpPr>
            <a:spLocks noChangeShapeType="1"/>
          </p:cNvSpPr>
          <p:nvPr/>
        </p:nvSpPr>
        <p:spPr bwMode="auto">
          <a:xfrm>
            <a:off x="5962038" y="4443881"/>
            <a:ext cx="236234" cy="1281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36" name="Line 192"/>
          <p:cNvSpPr>
            <a:spLocks noChangeShapeType="1"/>
          </p:cNvSpPr>
          <p:nvPr/>
        </p:nvSpPr>
        <p:spPr bwMode="auto">
          <a:xfrm>
            <a:off x="5996609" y="4528814"/>
            <a:ext cx="190140" cy="647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37" name="Line 193"/>
          <p:cNvSpPr>
            <a:spLocks noChangeShapeType="1"/>
          </p:cNvSpPr>
          <p:nvPr/>
        </p:nvSpPr>
        <p:spPr bwMode="auto">
          <a:xfrm>
            <a:off x="6041263" y="4593594"/>
            <a:ext cx="145486" cy="215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38" name="Line 194"/>
          <p:cNvSpPr>
            <a:spLocks noChangeShapeType="1"/>
          </p:cNvSpPr>
          <p:nvPr/>
        </p:nvSpPr>
        <p:spPr bwMode="auto">
          <a:xfrm flipV="1">
            <a:off x="6107524" y="4635340"/>
            <a:ext cx="79225" cy="1209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39" name="Line 195"/>
          <p:cNvSpPr>
            <a:spLocks noChangeShapeType="1"/>
          </p:cNvSpPr>
          <p:nvPr/>
        </p:nvSpPr>
        <p:spPr bwMode="auto">
          <a:xfrm>
            <a:off x="6398495" y="4572000"/>
            <a:ext cx="49695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0" name="AutoShape 196"/>
          <p:cNvSpPr>
            <a:spLocks noChangeArrowheads="1"/>
          </p:cNvSpPr>
          <p:nvPr/>
        </p:nvSpPr>
        <p:spPr bwMode="auto">
          <a:xfrm>
            <a:off x="5368571" y="5632946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1" name="AutoShape 197"/>
          <p:cNvSpPr>
            <a:spLocks noChangeArrowheads="1"/>
          </p:cNvSpPr>
          <p:nvPr/>
        </p:nvSpPr>
        <p:spPr bwMode="auto">
          <a:xfrm>
            <a:off x="5681150" y="5499068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2" name="AutoShape 198"/>
          <p:cNvSpPr>
            <a:spLocks noChangeArrowheads="1"/>
          </p:cNvSpPr>
          <p:nvPr/>
        </p:nvSpPr>
        <p:spPr bwMode="auto">
          <a:xfrm>
            <a:off x="5725804" y="5558090"/>
            <a:ext cx="18869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3" name="AutoShape 199"/>
          <p:cNvSpPr>
            <a:spLocks noChangeArrowheads="1"/>
          </p:cNvSpPr>
          <p:nvPr/>
        </p:nvSpPr>
        <p:spPr bwMode="auto">
          <a:xfrm>
            <a:off x="5793505" y="5615672"/>
            <a:ext cx="188700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4" name="AutoShape 200"/>
          <p:cNvSpPr>
            <a:spLocks noChangeArrowheads="1"/>
          </p:cNvSpPr>
          <p:nvPr/>
        </p:nvSpPr>
        <p:spPr bwMode="auto">
          <a:xfrm>
            <a:off x="5838160" y="5715000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5" name="AutoShape 201"/>
          <p:cNvSpPr>
            <a:spLocks noChangeArrowheads="1"/>
          </p:cNvSpPr>
          <p:nvPr/>
        </p:nvSpPr>
        <p:spPr bwMode="auto">
          <a:xfrm>
            <a:off x="5905861" y="5792736"/>
            <a:ext cx="187259" cy="187141"/>
          </a:xfrm>
          <a:prstGeom prst="roundRect">
            <a:avLst>
              <a:gd name="adj" fmla="val 769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6" name="AutoShape 202"/>
          <p:cNvSpPr>
            <a:spLocks noChangeArrowheads="1"/>
          </p:cNvSpPr>
          <p:nvPr/>
        </p:nvSpPr>
        <p:spPr bwMode="auto">
          <a:xfrm>
            <a:off x="6198272" y="5632946"/>
            <a:ext cx="200223" cy="253360"/>
          </a:xfrm>
          <a:prstGeom prst="roundRect">
            <a:avLst>
              <a:gd name="adj" fmla="val 722"/>
            </a:avLst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7" name="Line 203"/>
          <p:cNvSpPr>
            <a:spLocks noChangeShapeType="1"/>
          </p:cNvSpPr>
          <p:nvPr/>
        </p:nvSpPr>
        <p:spPr bwMode="auto">
          <a:xfrm>
            <a:off x="5153943" y="5735154"/>
            <a:ext cx="21318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8" name="Line 204"/>
          <p:cNvSpPr>
            <a:spLocks noChangeShapeType="1"/>
          </p:cNvSpPr>
          <p:nvPr/>
        </p:nvSpPr>
        <p:spPr bwMode="auto">
          <a:xfrm flipV="1">
            <a:off x="5554389" y="5582562"/>
            <a:ext cx="126760" cy="15403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" name="Line 205"/>
          <p:cNvSpPr>
            <a:spLocks noChangeShapeType="1"/>
          </p:cNvSpPr>
          <p:nvPr/>
        </p:nvSpPr>
        <p:spPr bwMode="auto">
          <a:xfrm flipV="1">
            <a:off x="5568794" y="5657419"/>
            <a:ext cx="145486" cy="892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50" name="Line 206"/>
          <p:cNvSpPr>
            <a:spLocks noChangeShapeType="1"/>
          </p:cNvSpPr>
          <p:nvPr/>
        </p:nvSpPr>
        <p:spPr bwMode="auto">
          <a:xfrm flipV="1">
            <a:off x="5591841" y="5733715"/>
            <a:ext cx="201664" cy="460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51" name="Line 207"/>
          <p:cNvSpPr>
            <a:spLocks noChangeShapeType="1"/>
          </p:cNvSpPr>
          <p:nvPr/>
        </p:nvSpPr>
        <p:spPr bwMode="auto">
          <a:xfrm>
            <a:off x="5580318" y="5799934"/>
            <a:ext cx="257842" cy="1007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52" name="Line 208"/>
          <p:cNvSpPr>
            <a:spLocks noChangeShapeType="1"/>
          </p:cNvSpPr>
          <p:nvPr/>
        </p:nvSpPr>
        <p:spPr bwMode="auto">
          <a:xfrm>
            <a:off x="5580318" y="5854637"/>
            <a:ext cx="325543" cy="647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53" name="Line 209"/>
          <p:cNvSpPr>
            <a:spLocks noChangeShapeType="1"/>
          </p:cNvSpPr>
          <p:nvPr/>
        </p:nvSpPr>
        <p:spPr bwMode="auto">
          <a:xfrm>
            <a:off x="5928908" y="5573924"/>
            <a:ext cx="280889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54" name="Line 210"/>
          <p:cNvSpPr>
            <a:spLocks noChangeShapeType="1"/>
          </p:cNvSpPr>
          <p:nvPr/>
        </p:nvSpPr>
        <p:spPr bwMode="auto">
          <a:xfrm>
            <a:off x="5962038" y="5617111"/>
            <a:ext cx="236234" cy="12812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55" name="Line 211"/>
          <p:cNvSpPr>
            <a:spLocks noChangeShapeType="1"/>
          </p:cNvSpPr>
          <p:nvPr/>
        </p:nvSpPr>
        <p:spPr bwMode="auto">
          <a:xfrm>
            <a:off x="5996609" y="5702045"/>
            <a:ext cx="190140" cy="647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56" name="Line 212"/>
          <p:cNvSpPr>
            <a:spLocks noChangeShapeType="1"/>
          </p:cNvSpPr>
          <p:nvPr/>
        </p:nvSpPr>
        <p:spPr bwMode="auto">
          <a:xfrm>
            <a:off x="6041263" y="5768264"/>
            <a:ext cx="145486" cy="215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57" name="Line 213"/>
          <p:cNvSpPr>
            <a:spLocks noChangeShapeType="1"/>
          </p:cNvSpPr>
          <p:nvPr/>
        </p:nvSpPr>
        <p:spPr bwMode="auto">
          <a:xfrm flipV="1">
            <a:off x="6107524" y="5810010"/>
            <a:ext cx="79225" cy="1209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58" name="Line 214"/>
          <p:cNvSpPr>
            <a:spLocks noChangeShapeType="1"/>
          </p:cNvSpPr>
          <p:nvPr/>
        </p:nvSpPr>
        <p:spPr bwMode="auto">
          <a:xfrm>
            <a:off x="6398495" y="5746670"/>
            <a:ext cx="496957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59" name="Text Box 215"/>
          <p:cNvSpPr txBox="1">
            <a:spLocks noChangeArrowheads="1"/>
          </p:cNvSpPr>
          <p:nvPr/>
        </p:nvSpPr>
        <p:spPr bwMode="auto">
          <a:xfrm>
            <a:off x="5210122" y="4746186"/>
            <a:ext cx="1606105" cy="80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HLT farms</a:t>
            </a:r>
          </a:p>
          <a:p>
            <a:r>
              <a:rPr lang="en-US" altLang="en-US"/>
              <a:t>~O(10) units of</a:t>
            </a:r>
          </a:p>
          <a:p>
            <a:r>
              <a:rPr lang="en-US" altLang="en-US"/>
              <a:t>~400 cores/unit</a:t>
            </a:r>
          </a:p>
        </p:txBody>
      </p:sp>
      <p:sp>
        <p:nvSpPr>
          <p:cNvPr id="6360" name="Text Box 216"/>
          <p:cNvSpPr txBox="1">
            <a:spLocks noChangeArrowheads="1"/>
          </p:cNvSpPr>
          <p:nvPr/>
        </p:nvSpPr>
        <p:spPr bwMode="auto">
          <a:xfrm>
            <a:off x="3174760" y="1916038"/>
            <a:ext cx="1392919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~30 R/O PCs</a:t>
            </a:r>
          </a:p>
        </p:txBody>
      </p:sp>
      <p:sp>
        <p:nvSpPr>
          <p:cNvPr id="6361" name="Text Box 217"/>
          <p:cNvSpPr txBox="1">
            <a:spLocks noChangeArrowheads="1"/>
          </p:cNvSpPr>
          <p:nvPr/>
        </p:nvSpPr>
        <p:spPr bwMode="auto">
          <a:xfrm>
            <a:off x="463827" y="6434774"/>
            <a:ext cx="1421728" cy="3138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Near detector</a:t>
            </a:r>
          </a:p>
        </p:txBody>
      </p:sp>
      <p:sp>
        <p:nvSpPr>
          <p:cNvPr id="6362" name="Text Box 218"/>
          <p:cNvSpPr txBox="1">
            <a:spLocks noChangeArrowheads="1"/>
          </p:cNvSpPr>
          <p:nvPr/>
        </p:nvSpPr>
        <p:spPr bwMode="auto">
          <a:xfrm>
            <a:off x="3253985" y="6440532"/>
            <a:ext cx="662609" cy="3138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E-hut</a:t>
            </a:r>
          </a:p>
        </p:txBody>
      </p:sp>
      <p:sp>
        <p:nvSpPr>
          <p:cNvPr id="6363" name="Text Box 219"/>
          <p:cNvSpPr txBox="1">
            <a:spLocks noChangeArrowheads="1"/>
          </p:cNvSpPr>
          <p:nvPr/>
        </p:nvSpPr>
        <p:spPr bwMode="auto">
          <a:xfrm>
            <a:off x="5367131" y="6440532"/>
            <a:ext cx="1784723" cy="3138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DAQ server room</a:t>
            </a:r>
          </a:p>
        </p:txBody>
      </p:sp>
      <p:sp>
        <p:nvSpPr>
          <p:cNvPr id="6364" name="Text Box 220"/>
          <p:cNvSpPr txBox="1">
            <a:spLocks noChangeArrowheads="1"/>
          </p:cNvSpPr>
          <p:nvPr/>
        </p:nvSpPr>
        <p:spPr bwMode="auto">
          <a:xfrm>
            <a:off x="1297850" y="5319125"/>
            <a:ext cx="1086102" cy="54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i="1"/>
              <a:t>Rocket IO</a:t>
            </a:r>
          </a:p>
          <a:p>
            <a:r>
              <a:rPr lang="en-US" altLang="en-US" i="1"/>
              <a:t>over fiber</a:t>
            </a:r>
          </a:p>
        </p:txBody>
      </p:sp>
      <p:sp>
        <p:nvSpPr>
          <p:cNvPr id="6365" name="Line 221"/>
          <p:cNvSpPr>
            <a:spLocks noChangeShapeType="1"/>
          </p:cNvSpPr>
          <p:nvPr/>
        </p:nvSpPr>
        <p:spPr bwMode="auto">
          <a:xfrm>
            <a:off x="1439014" y="2393967"/>
            <a:ext cx="1002556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66" name="Line 222"/>
          <p:cNvSpPr>
            <a:spLocks noChangeShapeType="1"/>
          </p:cNvSpPr>
          <p:nvPr/>
        </p:nvSpPr>
        <p:spPr bwMode="auto">
          <a:xfrm>
            <a:off x="1440454" y="2529284"/>
            <a:ext cx="1002556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67" name="Line 223"/>
          <p:cNvSpPr>
            <a:spLocks noChangeShapeType="1"/>
          </p:cNvSpPr>
          <p:nvPr/>
        </p:nvSpPr>
        <p:spPr bwMode="auto">
          <a:xfrm>
            <a:off x="1441894" y="2673239"/>
            <a:ext cx="1002556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68" name="Line 224"/>
          <p:cNvSpPr>
            <a:spLocks noChangeShapeType="1"/>
          </p:cNvSpPr>
          <p:nvPr/>
        </p:nvSpPr>
        <p:spPr bwMode="auto">
          <a:xfrm>
            <a:off x="1391478" y="2801358"/>
            <a:ext cx="1031365" cy="158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69" name="AutoShape 225"/>
          <p:cNvSpPr>
            <a:spLocks noChangeArrowheads="1"/>
          </p:cNvSpPr>
          <p:nvPr/>
        </p:nvSpPr>
        <p:spPr bwMode="auto">
          <a:xfrm>
            <a:off x="6892572" y="829179"/>
            <a:ext cx="809535" cy="5146380"/>
          </a:xfrm>
          <a:prstGeom prst="roundRect">
            <a:avLst>
              <a:gd name="adj" fmla="val 176"/>
            </a:avLst>
          </a:prstGeom>
          <a:solidFill>
            <a:srgbClr val="FFCC99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70" name="Text Box 226"/>
          <p:cNvSpPr txBox="1">
            <a:spLocks noChangeArrowheads="1"/>
          </p:cNvSpPr>
          <p:nvPr/>
        </p:nvSpPr>
        <p:spPr bwMode="auto">
          <a:xfrm>
            <a:off x="2881" y="2844545"/>
            <a:ext cx="613633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CDC</a:t>
            </a:r>
          </a:p>
        </p:txBody>
      </p:sp>
      <p:sp>
        <p:nvSpPr>
          <p:cNvPr id="6371" name="Text Box 227"/>
          <p:cNvSpPr txBox="1">
            <a:spLocks noChangeArrowheads="1"/>
          </p:cNvSpPr>
          <p:nvPr/>
        </p:nvSpPr>
        <p:spPr bwMode="auto">
          <a:xfrm>
            <a:off x="36012" y="2255771"/>
            <a:ext cx="590586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SVD</a:t>
            </a:r>
          </a:p>
        </p:txBody>
      </p:sp>
      <p:sp>
        <p:nvSpPr>
          <p:cNvPr id="6372" name="Text Box 228"/>
          <p:cNvSpPr txBox="1">
            <a:spLocks noChangeArrowheads="1"/>
          </p:cNvSpPr>
          <p:nvPr/>
        </p:nvSpPr>
        <p:spPr bwMode="auto">
          <a:xfrm>
            <a:off x="64821" y="3511055"/>
            <a:ext cx="511361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PID</a:t>
            </a:r>
          </a:p>
        </p:txBody>
      </p:sp>
      <p:sp>
        <p:nvSpPr>
          <p:cNvPr id="6373" name="Text Box 229"/>
          <p:cNvSpPr txBox="1">
            <a:spLocks noChangeArrowheads="1"/>
          </p:cNvSpPr>
          <p:nvPr/>
        </p:nvSpPr>
        <p:spPr bwMode="auto">
          <a:xfrm>
            <a:off x="33131" y="4053764"/>
            <a:ext cx="566098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ECL</a:t>
            </a:r>
          </a:p>
        </p:txBody>
      </p:sp>
      <p:sp>
        <p:nvSpPr>
          <p:cNvPr id="6374" name="Text Box 230"/>
          <p:cNvSpPr txBox="1">
            <a:spLocks noChangeArrowheads="1"/>
          </p:cNvSpPr>
          <p:nvPr/>
        </p:nvSpPr>
        <p:spPr bwMode="auto">
          <a:xfrm>
            <a:off x="1441" y="5985635"/>
            <a:ext cx="590586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KLM</a:t>
            </a:r>
          </a:p>
        </p:txBody>
      </p:sp>
      <p:sp>
        <p:nvSpPr>
          <p:cNvPr id="6375" name="Text Box 231"/>
          <p:cNvSpPr txBox="1">
            <a:spLocks noChangeArrowheads="1"/>
          </p:cNvSpPr>
          <p:nvPr/>
        </p:nvSpPr>
        <p:spPr bwMode="auto">
          <a:xfrm>
            <a:off x="7144651" y="2238496"/>
            <a:ext cx="314019" cy="15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Event Builder 2</a:t>
            </a:r>
          </a:p>
        </p:txBody>
      </p:sp>
      <p:sp>
        <p:nvSpPr>
          <p:cNvPr id="6376" name="Text Box 232"/>
          <p:cNvSpPr txBox="1">
            <a:spLocks noChangeArrowheads="1"/>
          </p:cNvSpPr>
          <p:nvPr/>
        </p:nvSpPr>
        <p:spPr bwMode="auto">
          <a:xfrm>
            <a:off x="1441" y="929948"/>
            <a:ext cx="592026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PXD</a:t>
            </a:r>
          </a:p>
        </p:txBody>
      </p:sp>
      <p:sp>
        <p:nvSpPr>
          <p:cNvPr id="6377" name="AutoShape 233"/>
          <p:cNvSpPr>
            <a:spLocks noChangeArrowheads="1"/>
          </p:cNvSpPr>
          <p:nvPr/>
        </p:nvSpPr>
        <p:spPr bwMode="auto">
          <a:xfrm>
            <a:off x="777845" y="850773"/>
            <a:ext cx="280889" cy="525434"/>
          </a:xfrm>
          <a:prstGeom prst="roundRect">
            <a:avLst>
              <a:gd name="adj" fmla="val 514"/>
            </a:avLst>
          </a:prstGeom>
          <a:solidFill>
            <a:srgbClr val="FF33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FE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dig</a:t>
            </a:r>
          </a:p>
        </p:txBody>
      </p:sp>
      <p:sp>
        <p:nvSpPr>
          <p:cNvPr id="6378" name="Line 234"/>
          <p:cNvSpPr>
            <a:spLocks noChangeShapeType="1"/>
          </p:cNvSpPr>
          <p:nvPr/>
        </p:nvSpPr>
        <p:spPr bwMode="auto">
          <a:xfrm>
            <a:off x="520004" y="889640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79" name="Line 235"/>
          <p:cNvSpPr>
            <a:spLocks noChangeShapeType="1"/>
          </p:cNvSpPr>
          <p:nvPr/>
        </p:nvSpPr>
        <p:spPr bwMode="auto">
          <a:xfrm>
            <a:off x="520004" y="984650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80" name="Line 236"/>
          <p:cNvSpPr>
            <a:spLocks noChangeShapeType="1"/>
          </p:cNvSpPr>
          <p:nvPr/>
        </p:nvSpPr>
        <p:spPr bwMode="auto">
          <a:xfrm>
            <a:off x="520004" y="1081100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81" name="Line 237"/>
          <p:cNvSpPr>
            <a:spLocks noChangeShapeType="1"/>
          </p:cNvSpPr>
          <p:nvPr/>
        </p:nvSpPr>
        <p:spPr bwMode="auto">
          <a:xfrm>
            <a:off x="520004" y="1177549"/>
            <a:ext cx="24775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82" name="Line 238"/>
          <p:cNvSpPr>
            <a:spLocks noChangeShapeType="1"/>
          </p:cNvSpPr>
          <p:nvPr/>
        </p:nvSpPr>
        <p:spPr bwMode="auto">
          <a:xfrm>
            <a:off x="520004" y="1297032"/>
            <a:ext cx="247758" cy="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83" name="AutoShape 239"/>
          <p:cNvSpPr>
            <a:spLocks noChangeArrowheads="1"/>
          </p:cNvSpPr>
          <p:nvPr/>
        </p:nvSpPr>
        <p:spPr bwMode="auto">
          <a:xfrm>
            <a:off x="4259422" y="804707"/>
            <a:ext cx="2016635" cy="662191"/>
          </a:xfrm>
          <a:prstGeom prst="roundRect">
            <a:avLst>
              <a:gd name="adj" fmla="val 16667"/>
            </a:avLst>
          </a:prstGeom>
          <a:solidFill>
            <a:srgbClr val="3DEB3D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ctr"/>
            <a:r>
              <a:rPr lang="en-US" altLang="en-US"/>
              <a:t>PXD readout box</a:t>
            </a:r>
          </a:p>
        </p:txBody>
      </p:sp>
      <p:sp>
        <p:nvSpPr>
          <p:cNvPr id="6384" name="Line 240"/>
          <p:cNvSpPr>
            <a:spLocks noChangeShapeType="1"/>
          </p:cNvSpPr>
          <p:nvPr/>
        </p:nvSpPr>
        <p:spPr bwMode="auto">
          <a:xfrm>
            <a:off x="1067377" y="977453"/>
            <a:ext cx="3183403" cy="1439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85" name="Line 241"/>
          <p:cNvSpPr>
            <a:spLocks noChangeShapeType="1"/>
          </p:cNvSpPr>
          <p:nvPr/>
        </p:nvSpPr>
        <p:spPr bwMode="auto">
          <a:xfrm>
            <a:off x="1067377" y="1075342"/>
            <a:ext cx="3183403" cy="1439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86" name="Line 242"/>
          <p:cNvSpPr>
            <a:spLocks noChangeShapeType="1"/>
          </p:cNvSpPr>
          <p:nvPr/>
        </p:nvSpPr>
        <p:spPr bwMode="auto">
          <a:xfrm>
            <a:off x="1067377" y="1206341"/>
            <a:ext cx="3183403" cy="1439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87" name="Line 243"/>
          <p:cNvSpPr>
            <a:spLocks noChangeShapeType="1"/>
          </p:cNvSpPr>
          <p:nvPr/>
        </p:nvSpPr>
        <p:spPr bwMode="auto">
          <a:xfrm>
            <a:off x="1067377" y="1304230"/>
            <a:ext cx="3183403" cy="1439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88" name="AutoShape 244"/>
          <p:cNvSpPr>
            <a:spLocks noChangeArrowheads="1"/>
          </p:cNvSpPr>
          <p:nvPr/>
        </p:nvSpPr>
        <p:spPr bwMode="auto">
          <a:xfrm>
            <a:off x="5472284" y="1707302"/>
            <a:ext cx="1173969" cy="444820"/>
          </a:xfrm>
          <a:prstGeom prst="roundRect">
            <a:avLst>
              <a:gd name="adj" fmla="val 324"/>
            </a:avLst>
          </a:prstGeom>
          <a:solidFill>
            <a:srgbClr val="FFCC99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ctr"/>
            <a:r>
              <a:rPr lang="en-US" altLang="en-US"/>
              <a:t>HLT </a:t>
            </a:r>
          </a:p>
          <a:p>
            <a:pPr algn="ctr"/>
            <a:r>
              <a:rPr lang="en-US" altLang="en-US"/>
              <a:t>distributor</a:t>
            </a:r>
          </a:p>
        </p:txBody>
      </p:sp>
      <p:sp>
        <p:nvSpPr>
          <p:cNvPr id="6389" name="Line 245"/>
          <p:cNvSpPr>
            <a:spLocks noChangeShapeType="1"/>
          </p:cNvSpPr>
          <p:nvPr/>
        </p:nvSpPr>
        <p:spPr bwMode="auto">
          <a:xfrm flipV="1">
            <a:off x="6228522" y="2137728"/>
            <a:ext cx="1441" cy="55566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90" name="Line 246"/>
          <p:cNvSpPr>
            <a:spLocks noChangeShapeType="1"/>
          </p:cNvSpPr>
          <p:nvPr/>
        </p:nvSpPr>
        <p:spPr bwMode="auto">
          <a:xfrm flipV="1">
            <a:off x="5924587" y="1435229"/>
            <a:ext cx="12964" cy="259118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91" name="Line 247"/>
          <p:cNvSpPr>
            <a:spLocks noChangeShapeType="1"/>
          </p:cNvSpPr>
          <p:nvPr/>
        </p:nvSpPr>
        <p:spPr bwMode="auto">
          <a:xfrm flipV="1">
            <a:off x="1310813" y="1678512"/>
            <a:ext cx="472469" cy="555665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92" name="Line 248"/>
          <p:cNvSpPr>
            <a:spLocks noChangeShapeType="1"/>
          </p:cNvSpPr>
          <p:nvPr/>
        </p:nvSpPr>
        <p:spPr bwMode="auto">
          <a:xfrm flipV="1">
            <a:off x="1790484" y="1662677"/>
            <a:ext cx="2873705" cy="15835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93" name="Line 249"/>
          <p:cNvSpPr>
            <a:spLocks noChangeShapeType="1"/>
          </p:cNvSpPr>
          <p:nvPr/>
        </p:nvSpPr>
        <p:spPr bwMode="auto">
          <a:xfrm flipV="1">
            <a:off x="4661308" y="1449624"/>
            <a:ext cx="1441" cy="218811"/>
          </a:xfrm>
          <a:prstGeom prst="line">
            <a:avLst/>
          </a:prstGeom>
          <a:noFill/>
          <a:ln w="9525">
            <a:solidFill>
              <a:srgbClr val="80808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94" name="Line 250"/>
          <p:cNvSpPr>
            <a:spLocks noChangeShapeType="1"/>
          </p:cNvSpPr>
          <p:nvPr/>
        </p:nvSpPr>
        <p:spPr bwMode="auto">
          <a:xfrm>
            <a:off x="6289021" y="1098375"/>
            <a:ext cx="620836" cy="1439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95" name="AutoShape 251"/>
          <p:cNvSpPr>
            <a:spLocks noChangeArrowheads="1"/>
          </p:cNvSpPr>
          <p:nvPr/>
        </p:nvSpPr>
        <p:spPr bwMode="auto">
          <a:xfrm>
            <a:off x="7935460" y="1341658"/>
            <a:ext cx="432136" cy="526874"/>
          </a:xfrm>
          <a:prstGeom prst="roundRect">
            <a:avLst>
              <a:gd name="adj" fmla="val 333"/>
            </a:avLst>
          </a:prstGeom>
          <a:solidFill>
            <a:srgbClr val="FF808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reco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rder</a:t>
            </a:r>
          </a:p>
        </p:txBody>
      </p:sp>
      <p:sp>
        <p:nvSpPr>
          <p:cNvPr id="6396" name="Line 252"/>
          <p:cNvSpPr>
            <a:spLocks noChangeShapeType="1"/>
          </p:cNvSpPr>
          <p:nvPr/>
        </p:nvSpPr>
        <p:spPr bwMode="auto">
          <a:xfrm>
            <a:off x="7692023" y="1612292"/>
            <a:ext cx="243437" cy="144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97" name="Line 253"/>
          <p:cNvSpPr>
            <a:spLocks noChangeShapeType="1"/>
          </p:cNvSpPr>
          <p:nvPr/>
        </p:nvSpPr>
        <p:spPr bwMode="auto">
          <a:xfrm>
            <a:off x="8366155" y="1599337"/>
            <a:ext cx="256401" cy="143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98" name="AutoShape 254"/>
          <p:cNvSpPr>
            <a:spLocks noChangeArrowheads="1"/>
          </p:cNvSpPr>
          <p:nvPr/>
        </p:nvSpPr>
        <p:spPr bwMode="auto">
          <a:xfrm>
            <a:off x="8612473" y="2214022"/>
            <a:ext cx="257841" cy="236086"/>
          </a:xfrm>
          <a:prstGeom prst="roundRect">
            <a:avLst>
              <a:gd name="adj" fmla="val 606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99" name="Oval 255"/>
          <p:cNvSpPr>
            <a:spLocks noChangeArrowheads="1"/>
          </p:cNvSpPr>
          <p:nvPr/>
        </p:nvSpPr>
        <p:spPr bwMode="auto">
          <a:xfrm>
            <a:off x="8612473" y="2412681"/>
            <a:ext cx="257841" cy="96450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00" name="Oval 256"/>
          <p:cNvSpPr>
            <a:spLocks noChangeArrowheads="1"/>
          </p:cNvSpPr>
          <p:nvPr/>
        </p:nvSpPr>
        <p:spPr bwMode="auto">
          <a:xfrm>
            <a:off x="8612473" y="2193869"/>
            <a:ext cx="257841" cy="74856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01" name="AutoShape 257"/>
          <p:cNvSpPr>
            <a:spLocks noChangeArrowheads="1"/>
          </p:cNvSpPr>
          <p:nvPr/>
        </p:nvSpPr>
        <p:spPr bwMode="auto">
          <a:xfrm>
            <a:off x="7935460" y="2061431"/>
            <a:ext cx="432136" cy="526874"/>
          </a:xfrm>
          <a:prstGeom prst="roundRect">
            <a:avLst>
              <a:gd name="adj" fmla="val 333"/>
            </a:avLst>
          </a:prstGeom>
          <a:solidFill>
            <a:srgbClr val="FF808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reco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rder</a:t>
            </a:r>
          </a:p>
        </p:txBody>
      </p:sp>
      <p:sp>
        <p:nvSpPr>
          <p:cNvPr id="6402" name="Line 258"/>
          <p:cNvSpPr>
            <a:spLocks noChangeShapeType="1"/>
          </p:cNvSpPr>
          <p:nvPr/>
        </p:nvSpPr>
        <p:spPr bwMode="auto">
          <a:xfrm>
            <a:off x="7692023" y="2330627"/>
            <a:ext cx="243437" cy="143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403" name="Line 259"/>
          <p:cNvSpPr>
            <a:spLocks noChangeShapeType="1"/>
          </p:cNvSpPr>
          <p:nvPr/>
        </p:nvSpPr>
        <p:spPr bwMode="auto">
          <a:xfrm>
            <a:off x="8366155" y="2317670"/>
            <a:ext cx="256401" cy="144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404" name="AutoShape 260"/>
          <p:cNvSpPr>
            <a:spLocks noChangeArrowheads="1"/>
          </p:cNvSpPr>
          <p:nvPr/>
        </p:nvSpPr>
        <p:spPr bwMode="auto">
          <a:xfrm>
            <a:off x="8612473" y="2933796"/>
            <a:ext cx="257841" cy="236086"/>
          </a:xfrm>
          <a:prstGeom prst="roundRect">
            <a:avLst>
              <a:gd name="adj" fmla="val 606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05" name="Oval 261"/>
          <p:cNvSpPr>
            <a:spLocks noChangeArrowheads="1"/>
          </p:cNvSpPr>
          <p:nvPr/>
        </p:nvSpPr>
        <p:spPr bwMode="auto">
          <a:xfrm>
            <a:off x="8612473" y="3131014"/>
            <a:ext cx="257841" cy="96449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06" name="Oval 262"/>
          <p:cNvSpPr>
            <a:spLocks noChangeArrowheads="1"/>
          </p:cNvSpPr>
          <p:nvPr/>
        </p:nvSpPr>
        <p:spPr bwMode="auto">
          <a:xfrm>
            <a:off x="8612473" y="2912203"/>
            <a:ext cx="257841" cy="74856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07" name="AutoShape 263"/>
          <p:cNvSpPr>
            <a:spLocks noChangeArrowheads="1"/>
          </p:cNvSpPr>
          <p:nvPr/>
        </p:nvSpPr>
        <p:spPr bwMode="auto">
          <a:xfrm>
            <a:off x="7935460" y="2779765"/>
            <a:ext cx="432136" cy="526874"/>
          </a:xfrm>
          <a:prstGeom prst="roundRect">
            <a:avLst>
              <a:gd name="adj" fmla="val 333"/>
            </a:avLst>
          </a:prstGeom>
          <a:solidFill>
            <a:srgbClr val="FF808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reco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rder</a:t>
            </a:r>
          </a:p>
        </p:txBody>
      </p:sp>
      <p:sp>
        <p:nvSpPr>
          <p:cNvPr id="6408" name="Line 264"/>
          <p:cNvSpPr>
            <a:spLocks noChangeShapeType="1"/>
          </p:cNvSpPr>
          <p:nvPr/>
        </p:nvSpPr>
        <p:spPr bwMode="auto">
          <a:xfrm>
            <a:off x="7692023" y="3050400"/>
            <a:ext cx="243437" cy="143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409" name="Line 265"/>
          <p:cNvSpPr>
            <a:spLocks noChangeShapeType="1"/>
          </p:cNvSpPr>
          <p:nvPr/>
        </p:nvSpPr>
        <p:spPr bwMode="auto">
          <a:xfrm>
            <a:off x="8366155" y="3037443"/>
            <a:ext cx="256401" cy="144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410" name="AutoShape 266"/>
          <p:cNvSpPr>
            <a:spLocks noChangeArrowheads="1"/>
          </p:cNvSpPr>
          <p:nvPr/>
        </p:nvSpPr>
        <p:spPr bwMode="auto">
          <a:xfrm>
            <a:off x="8612473" y="4338793"/>
            <a:ext cx="257841" cy="236086"/>
          </a:xfrm>
          <a:prstGeom prst="roundRect">
            <a:avLst>
              <a:gd name="adj" fmla="val 606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11" name="Oval 267"/>
          <p:cNvSpPr>
            <a:spLocks noChangeArrowheads="1"/>
          </p:cNvSpPr>
          <p:nvPr/>
        </p:nvSpPr>
        <p:spPr bwMode="auto">
          <a:xfrm>
            <a:off x="8613913" y="4536012"/>
            <a:ext cx="257842" cy="96449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12" name="Oval 268"/>
          <p:cNvSpPr>
            <a:spLocks noChangeArrowheads="1"/>
          </p:cNvSpPr>
          <p:nvPr/>
        </p:nvSpPr>
        <p:spPr bwMode="auto">
          <a:xfrm>
            <a:off x="8612473" y="4318640"/>
            <a:ext cx="257841" cy="74856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13" name="AutoShape 269"/>
          <p:cNvSpPr>
            <a:spLocks noChangeArrowheads="1"/>
          </p:cNvSpPr>
          <p:nvPr/>
        </p:nvSpPr>
        <p:spPr bwMode="auto">
          <a:xfrm>
            <a:off x="7935460" y="4184763"/>
            <a:ext cx="432136" cy="526874"/>
          </a:xfrm>
          <a:prstGeom prst="roundRect">
            <a:avLst>
              <a:gd name="adj" fmla="val 333"/>
            </a:avLst>
          </a:prstGeom>
          <a:solidFill>
            <a:srgbClr val="FF808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 anchor="ctr" anchorCtr="1"/>
          <a:lstStyle/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reco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rder</a:t>
            </a:r>
          </a:p>
        </p:txBody>
      </p:sp>
      <p:sp>
        <p:nvSpPr>
          <p:cNvPr id="6414" name="Line 270"/>
          <p:cNvSpPr>
            <a:spLocks noChangeShapeType="1"/>
          </p:cNvSpPr>
          <p:nvPr/>
        </p:nvSpPr>
        <p:spPr bwMode="auto">
          <a:xfrm>
            <a:off x="7692023" y="4455398"/>
            <a:ext cx="243437" cy="143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415" name="Line 271"/>
          <p:cNvSpPr>
            <a:spLocks noChangeShapeType="1"/>
          </p:cNvSpPr>
          <p:nvPr/>
        </p:nvSpPr>
        <p:spPr bwMode="auto">
          <a:xfrm>
            <a:off x="8367596" y="4442441"/>
            <a:ext cx="256401" cy="144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416" name="Text Box 272"/>
          <p:cNvSpPr txBox="1">
            <a:spLocks noChangeArrowheads="1"/>
          </p:cNvSpPr>
          <p:nvPr/>
        </p:nvSpPr>
        <p:spPr bwMode="auto">
          <a:xfrm>
            <a:off x="8101112" y="4851272"/>
            <a:ext cx="1014079" cy="54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r"/>
            <a:r>
              <a:rPr lang="en-US" altLang="en-US" dirty="0"/>
              <a:t>RAID</a:t>
            </a:r>
          </a:p>
          <a:p>
            <a:pPr algn="r"/>
            <a:r>
              <a:rPr lang="en-US" altLang="en-US" dirty="0"/>
              <a:t>~10 units</a:t>
            </a:r>
          </a:p>
        </p:txBody>
      </p:sp>
      <p:sp>
        <p:nvSpPr>
          <p:cNvPr id="6417" name="Text Box 273"/>
          <p:cNvSpPr txBox="1">
            <a:spLocks noChangeArrowheads="1"/>
          </p:cNvSpPr>
          <p:nvPr/>
        </p:nvSpPr>
        <p:spPr bwMode="auto">
          <a:xfrm>
            <a:off x="7916734" y="3490901"/>
            <a:ext cx="396125" cy="43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81639" tIns="55220" rIns="81639" bIns="40820">
            <a:spAutoFit/>
          </a:bodyPr>
          <a:lstStyle/>
          <a:p>
            <a:pPr rtl="1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......</a:t>
            </a:r>
          </a:p>
        </p:txBody>
      </p:sp>
      <p:sp>
        <p:nvSpPr>
          <p:cNvPr id="6418" name="Text Box 274"/>
          <p:cNvSpPr txBox="1">
            <a:spLocks noChangeArrowheads="1"/>
          </p:cNvSpPr>
          <p:nvPr/>
        </p:nvSpPr>
        <p:spPr bwMode="auto">
          <a:xfrm>
            <a:off x="427731" y="4862789"/>
            <a:ext cx="718870" cy="37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81639" tIns="55220" rIns="81639" bIns="40820">
            <a:spAutoFit/>
          </a:bodyPr>
          <a:lstStyle/>
          <a:p>
            <a:pPr rtl="1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.....</a:t>
            </a:r>
          </a:p>
        </p:txBody>
      </p:sp>
      <p:sp>
        <p:nvSpPr>
          <p:cNvPr id="6419" name="Rectangle 275"/>
          <p:cNvSpPr>
            <a:spLocks noChangeArrowheads="1"/>
          </p:cNvSpPr>
          <p:nvPr/>
        </p:nvSpPr>
        <p:spPr bwMode="auto">
          <a:xfrm>
            <a:off x="3410994" y="1567667"/>
            <a:ext cx="910367" cy="261997"/>
          </a:xfrm>
          <a:prstGeom prst="rect">
            <a:avLst/>
          </a:prstGeom>
          <a:solidFill>
            <a:srgbClr val="CFE7F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 anchor="ctr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ctr"/>
            <a:r>
              <a:rPr lang="en-US" altLang="en-US"/>
              <a:t>DATCON</a:t>
            </a:r>
          </a:p>
        </p:txBody>
      </p:sp>
      <p:sp>
        <p:nvSpPr>
          <p:cNvPr id="6421" name="Text Box 277"/>
          <p:cNvSpPr txBox="1">
            <a:spLocks noChangeArrowheads="1"/>
          </p:cNvSpPr>
          <p:nvPr/>
        </p:nvSpPr>
        <p:spPr bwMode="auto">
          <a:xfrm>
            <a:off x="1318016" y="3682360"/>
            <a:ext cx="1351146" cy="3901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sz="2200">
                <a:solidFill>
                  <a:srgbClr val="0000FF"/>
                </a:solidFill>
              </a:rPr>
              <a:t>Belle2link</a:t>
            </a:r>
          </a:p>
        </p:txBody>
      </p:sp>
      <p:sp>
        <p:nvSpPr>
          <p:cNvPr id="6422" name="Rectangle 278"/>
          <p:cNvSpPr>
            <a:spLocks noChangeArrowheads="1"/>
          </p:cNvSpPr>
          <p:nvPr/>
        </p:nvSpPr>
        <p:spPr bwMode="auto">
          <a:xfrm>
            <a:off x="7850473" y="5750989"/>
            <a:ext cx="782167" cy="513918"/>
          </a:xfrm>
          <a:prstGeom prst="rect">
            <a:avLst/>
          </a:prstGeom>
          <a:solidFill>
            <a:srgbClr val="FF00FF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 anchor="ctr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ctr"/>
            <a:r>
              <a:rPr lang="en-US" altLang="en-US"/>
              <a:t>Express</a:t>
            </a:r>
          </a:p>
          <a:p>
            <a:pPr algn="ctr"/>
            <a:r>
              <a:rPr lang="en-US" altLang="en-US"/>
              <a:t>Reco</a:t>
            </a:r>
          </a:p>
        </p:txBody>
      </p:sp>
      <p:sp>
        <p:nvSpPr>
          <p:cNvPr id="6423" name="Rectangle 279"/>
          <p:cNvSpPr>
            <a:spLocks noChangeArrowheads="1"/>
          </p:cNvSpPr>
          <p:nvPr/>
        </p:nvSpPr>
        <p:spPr bwMode="auto">
          <a:xfrm>
            <a:off x="5200038" y="1379086"/>
            <a:ext cx="1620511" cy="4839756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24" name="Oval 280"/>
          <p:cNvSpPr>
            <a:spLocks noChangeArrowheads="1"/>
          </p:cNvSpPr>
          <p:nvPr/>
        </p:nvSpPr>
        <p:spPr bwMode="auto">
          <a:xfrm>
            <a:off x="5241812" y="1603655"/>
            <a:ext cx="1466382" cy="758642"/>
          </a:xfrm>
          <a:prstGeom prst="ellipse">
            <a:avLst/>
          </a:prstGeom>
          <a:solidFill>
            <a:srgbClr val="00FFFF"/>
          </a:solidFill>
          <a:ln w="5472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6131" tIns="79711" rIns="106131" bIns="65311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ctr"/>
            <a:r>
              <a:rPr lang="en-US" altLang="en-US"/>
              <a:t>Feed back to</a:t>
            </a:r>
          </a:p>
          <a:p>
            <a:pPr algn="ctr"/>
            <a:r>
              <a:rPr lang="en-US" altLang="en-US"/>
              <a:t>PXD R/O</a:t>
            </a:r>
          </a:p>
        </p:txBody>
      </p:sp>
      <p:sp>
        <p:nvSpPr>
          <p:cNvPr id="6425" name="Text Box 281"/>
          <p:cNvSpPr txBox="1">
            <a:spLocks noChangeArrowheads="1"/>
          </p:cNvSpPr>
          <p:nvPr/>
        </p:nvSpPr>
        <p:spPr bwMode="auto">
          <a:xfrm>
            <a:off x="4119698" y="3428280"/>
            <a:ext cx="1027044" cy="5455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i="1" dirty="0">
                <a:solidFill>
                  <a:srgbClr val="FF0000"/>
                </a:solidFill>
              </a:rPr>
              <a:t>30kHz</a:t>
            </a:r>
          </a:p>
          <a:p>
            <a:r>
              <a:rPr lang="en-US" altLang="en-US" i="1" dirty="0">
                <a:solidFill>
                  <a:srgbClr val="FF0000"/>
                </a:solidFill>
              </a:rPr>
              <a:t>100kB/</a:t>
            </a:r>
            <a:r>
              <a:rPr lang="en-US" altLang="en-US" i="1" dirty="0" err="1">
                <a:solidFill>
                  <a:srgbClr val="FF0000"/>
                </a:solidFill>
              </a:rPr>
              <a:t>ev</a:t>
            </a:r>
            <a:endParaRPr lang="en-US" altLang="en-US" i="1" dirty="0">
              <a:solidFill>
                <a:srgbClr val="FF0000"/>
              </a:solidFill>
            </a:endParaRPr>
          </a:p>
        </p:txBody>
      </p:sp>
      <p:sp>
        <p:nvSpPr>
          <p:cNvPr id="6426" name="Text Box 282"/>
          <p:cNvSpPr txBox="1">
            <a:spLocks noChangeArrowheads="1"/>
          </p:cNvSpPr>
          <p:nvPr/>
        </p:nvSpPr>
        <p:spPr bwMode="auto">
          <a:xfrm>
            <a:off x="6493565" y="3413166"/>
            <a:ext cx="1027044" cy="5455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i="1">
                <a:solidFill>
                  <a:srgbClr val="FF0000"/>
                </a:solidFill>
              </a:rPr>
              <a:t>10kHz</a:t>
            </a:r>
          </a:p>
          <a:p>
            <a:r>
              <a:rPr lang="en-US" altLang="en-US" i="1">
                <a:solidFill>
                  <a:srgbClr val="FF0000"/>
                </a:solidFill>
              </a:rPr>
              <a:t>200kB/ev</a:t>
            </a:r>
          </a:p>
        </p:txBody>
      </p:sp>
      <p:sp>
        <p:nvSpPr>
          <p:cNvPr id="6427" name="Text Box 283"/>
          <p:cNvSpPr txBox="1">
            <a:spLocks noChangeArrowheads="1"/>
          </p:cNvSpPr>
          <p:nvPr/>
        </p:nvSpPr>
        <p:spPr bwMode="auto">
          <a:xfrm>
            <a:off x="3277033" y="904036"/>
            <a:ext cx="867153" cy="5455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i="1">
                <a:solidFill>
                  <a:srgbClr val="FF0000"/>
                </a:solidFill>
              </a:rPr>
              <a:t>30kHz</a:t>
            </a:r>
          </a:p>
          <a:p>
            <a:r>
              <a:rPr lang="en-US" altLang="en-US" i="1">
                <a:solidFill>
                  <a:srgbClr val="FF0000"/>
                </a:solidFill>
              </a:rPr>
              <a:t>1MB/ev</a:t>
            </a:r>
          </a:p>
        </p:txBody>
      </p:sp>
      <p:sp>
        <p:nvSpPr>
          <p:cNvPr id="6428" name="Text Box 284"/>
          <p:cNvSpPr txBox="1">
            <a:spLocks noChangeArrowheads="1"/>
          </p:cNvSpPr>
          <p:nvPr/>
        </p:nvSpPr>
        <p:spPr bwMode="auto">
          <a:xfrm>
            <a:off x="6283259" y="905475"/>
            <a:ext cx="1027044" cy="545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i="1">
                <a:solidFill>
                  <a:srgbClr val="FF0000"/>
                </a:solidFill>
              </a:rPr>
              <a:t>10kHz</a:t>
            </a:r>
          </a:p>
          <a:p>
            <a:r>
              <a:rPr lang="en-US" altLang="en-US" i="1">
                <a:solidFill>
                  <a:srgbClr val="FF0000"/>
                </a:solidFill>
              </a:rPr>
              <a:t>100kB/ev</a:t>
            </a:r>
          </a:p>
        </p:txBody>
      </p:sp>
      <p:sp>
        <p:nvSpPr>
          <p:cNvPr id="6429" name="Text Box 285"/>
          <p:cNvSpPr txBox="1">
            <a:spLocks noChangeArrowheads="1"/>
          </p:cNvSpPr>
          <p:nvPr/>
        </p:nvSpPr>
        <p:spPr bwMode="auto">
          <a:xfrm>
            <a:off x="7752522" y="3152609"/>
            <a:ext cx="1027044" cy="7787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i="1" dirty="0">
                <a:solidFill>
                  <a:srgbClr val="FF0000"/>
                </a:solidFill>
              </a:rPr>
              <a:t>10kHz</a:t>
            </a:r>
          </a:p>
          <a:p>
            <a:r>
              <a:rPr lang="en-US" altLang="en-US" i="1" dirty="0">
                <a:solidFill>
                  <a:srgbClr val="FF0000"/>
                </a:solidFill>
              </a:rPr>
              <a:t>300kB/</a:t>
            </a:r>
            <a:r>
              <a:rPr lang="en-US" altLang="en-US" i="1" dirty="0" err="1">
                <a:solidFill>
                  <a:srgbClr val="FF0000"/>
                </a:solidFill>
              </a:rPr>
              <a:t>ev</a:t>
            </a:r>
            <a:endParaRPr lang="en-US" altLang="en-US" i="1" dirty="0">
              <a:solidFill>
                <a:srgbClr val="FF0000"/>
              </a:solidFill>
            </a:endParaRPr>
          </a:p>
          <a:p>
            <a:r>
              <a:rPr lang="en-US" altLang="en-US" i="1" dirty="0">
                <a:solidFill>
                  <a:srgbClr val="FF0000"/>
                </a:solidFill>
              </a:rPr>
              <a:t>= 3GB/s</a:t>
            </a:r>
          </a:p>
        </p:txBody>
      </p:sp>
      <p:sp>
        <p:nvSpPr>
          <p:cNvPr id="6430" name="Text Box 286"/>
          <p:cNvSpPr txBox="1">
            <a:spLocks noChangeArrowheads="1"/>
          </p:cNvSpPr>
          <p:nvPr/>
        </p:nvSpPr>
        <p:spPr bwMode="auto">
          <a:xfrm>
            <a:off x="5437714" y="3496660"/>
            <a:ext cx="923330" cy="49088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36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sz="1500">
                <a:solidFill>
                  <a:srgbClr val="FFFFFF"/>
                </a:solidFill>
              </a:rPr>
              <a:t>1/3 rate</a:t>
            </a:r>
          </a:p>
          <a:p>
            <a:r>
              <a:rPr lang="en-US" altLang="en-US" sz="1500">
                <a:solidFill>
                  <a:srgbClr val="FFFFFF"/>
                </a:solidFill>
              </a:rPr>
              <a:t>reduction</a:t>
            </a:r>
          </a:p>
        </p:txBody>
      </p:sp>
      <p:sp>
        <p:nvSpPr>
          <p:cNvPr id="6431" name="Text Box 287"/>
          <p:cNvSpPr txBox="1">
            <a:spLocks noChangeArrowheads="1"/>
          </p:cNvSpPr>
          <p:nvPr/>
        </p:nvSpPr>
        <p:spPr bwMode="auto">
          <a:xfrm>
            <a:off x="4785187" y="1243768"/>
            <a:ext cx="923331" cy="49088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36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sz="1500">
                <a:solidFill>
                  <a:srgbClr val="FFFFFF"/>
                </a:solidFill>
              </a:rPr>
              <a:t>1/10 size</a:t>
            </a:r>
          </a:p>
          <a:p>
            <a:r>
              <a:rPr lang="en-US" altLang="en-US" sz="1500">
                <a:solidFill>
                  <a:srgbClr val="FFFFFF"/>
                </a:solidFill>
              </a:rPr>
              <a:t>reduction</a:t>
            </a:r>
          </a:p>
        </p:txBody>
      </p:sp>
      <p:sp>
        <p:nvSpPr>
          <p:cNvPr id="2" name="Up-Down Arrow 1"/>
          <p:cNvSpPr/>
          <p:nvPr/>
        </p:nvSpPr>
        <p:spPr>
          <a:xfrm rot="20662420">
            <a:off x="3987618" y="1460128"/>
            <a:ext cx="404767" cy="2073667"/>
          </a:xfrm>
          <a:prstGeom prst="up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1485" y="1994504"/>
            <a:ext cx="313730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PXD</a:t>
            </a:r>
            <a:r>
              <a:rPr lang="ja-JP" altLang="en-US" b="1" dirty="0" smtClean="0"/>
              <a:t>だけで他データと比較して</a:t>
            </a:r>
            <a:endParaRPr lang="en-US" b="1" dirty="0" smtClean="0"/>
          </a:p>
          <a:p>
            <a:r>
              <a:rPr lang="en-US" b="1" dirty="0" smtClean="0"/>
              <a:t>10</a:t>
            </a:r>
            <a:r>
              <a:rPr lang="ja-JP" altLang="en-US" b="1" dirty="0" smtClean="0"/>
              <a:t>倍ものイベントサイズ</a:t>
            </a:r>
            <a:endParaRPr lang="en-US" altLang="ja-JP" b="1" dirty="0" smtClean="0"/>
          </a:p>
          <a:p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ja-JP" altLang="en-US" b="1" dirty="0" smtClean="0">
                <a:sym typeface="Wingdings" panose="05000000000000000000" pitchFamily="2" charset="2"/>
              </a:rPr>
              <a:t>独自の</a:t>
            </a:r>
            <a:r>
              <a:rPr lang="en-US" altLang="ja-JP" b="1" dirty="0" smtClean="0">
                <a:sym typeface="Wingdings" panose="05000000000000000000" pitchFamily="2" charset="2"/>
              </a:rPr>
              <a:t>DAQ</a:t>
            </a:r>
            <a:r>
              <a:rPr lang="ja-JP" altLang="en-US" b="1" dirty="0" smtClean="0">
                <a:sym typeface="Wingdings" panose="05000000000000000000" pitchFamily="2" charset="2"/>
              </a:rPr>
              <a:t>ライン</a:t>
            </a:r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Belle II DAQ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84416" y="729792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ONSEN</a:t>
            </a:r>
            <a:endParaRPr lang="en-US" sz="2000" b="1" dirty="0"/>
          </a:p>
        </p:txBody>
      </p:sp>
      <p:sp>
        <p:nvSpPr>
          <p:cNvPr id="294" name="Rectangular Callout 293"/>
          <p:cNvSpPr/>
          <p:nvPr/>
        </p:nvSpPr>
        <p:spPr>
          <a:xfrm>
            <a:off x="7010093" y="4045192"/>
            <a:ext cx="1865953" cy="2784658"/>
          </a:xfrm>
          <a:prstGeom prst="wedgeRectCallout">
            <a:avLst>
              <a:gd name="adj1" fmla="val -92951"/>
              <a:gd name="adj2" fmla="val -44353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44" y="4072478"/>
            <a:ext cx="1804432" cy="269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" name="TextBox 295"/>
          <p:cNvSpPr txBox="1"/>
          <p:nvPr/>
        </p:nvSpPr>
        <p:spPr>
          <a:xfrm>
            <a:off x="7047699" y="4088302"/>
            <a:ext cx="52520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HLT</a:t>
            </a:r>
            <a:endParaRPr lang="en-US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354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ROI</a:t>
            </a:r>
            <a:r>
              <a:rPr lang="ja-JP" altLang="en-US" dirty="0" smtClean="0"/>
              <a:t>法</a:t>
            </a:r>
            <a:r>
              <a:rPr lang="en-US" dirty="0" smtClean="0"/>
              <a:t> </a:t>
            </a:r>
            <a:r>
              <a:rPr lang="ja-JP" altLang="en-US" dirty="0" smtClean="0"/>
              <a:t>による</a:t>
            </a:r>
            <a:r>
              <a:rPr lang="en-US" altLang="ja-JP" dirty="0" smtClean="0"/>
              <a:t>PXD</a:t>
            </a:r>
            <a:r>
              <a:rPr lang="ja-JP" altLang="en-US" dirty="0" smtClean="0"/>
              <a:t>データ量の削減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3122"/>
          <a:stretch/>
        </p:blipFill>
        <p:spPr bwMode="auto">
          <a:xfrm>
            <a:off x="-1" y="1018572"/>
            <a:ext cx="9171609" cy="562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94" y="1018572"/>
            <a:ext cx="4467828" cy="562529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ROI </a:t>
            </a:r>
            <a:r>
              <a:rPr lang="ja-JP" altLang="en-US" dirty="0" smtClean="0"/>
              <a:t>によるデータ量削減</a:t>
            </a:r>
            <a:endParaRPr lang="en-US" altLang="ja-JP" dirty="0"/>
          </a:p>
          <a:p>
            <a:pPr lvl="1"/>
            <a:r>
              <a:rPr lang="en-US" dirty="0" smtClean="0"/>
              <a:t>SVD</a:t>
            </a:r>
            <a:r>
              <a:rPr lang="ja-JP" altLang="en-US" dirty="0" smtClean="0"/>
              <a:t>（や</a:t>
            </a:r>
            <a:r>
              <a:rPr lang="en-US" altLang="ja-JP" dirty="0" smtClean="0"/>
              <a:t>CDC</a:t>
            </a:r>
            <a:r>
              <a:rPr lang="ja-JP" altLang="en-US" dirty="0" smtClean="0"/>
              <a:t>）のヒットデータを用いることで、粒子飛跡を計算し、</a:t>
            </a:r>
            <a:r>
              <a:rPr lang="en-US" altLang="ja-JP" dirty="0" smtClean="0"/>
              <a:t>PXD</a:t>
            </a:r>
            <a:r>
              <a:rPr lang="ja-JP" altLang="en-US" dirty="0" smtClean="0"/>
              <a:t>に外層することで</a:t>
            </a:r>
            <a:r>
              <a:rPr lang="en-US" altLang="ja-JP" dirty="0" smtClean="0"/>
              <a:t>Region Of Interest (ROI)</a:t>
            </a:r>
            <a:r>
              <a:rPr lang="ja-JP" altLang="en-US" dirty="0" smtClean="0"/>
              <a:t>を求める</a:t>
            </a:r>
            <a:endParaRPr lang="en-US" altLang="ja-JP" dirty="0" smtClean="0"/>
          </a:p>
          <a:p>
            <a:pPr lvl="1"/>
            <a:r>
              <a:rPr lang="ja-JP" altLang="en-US" dirty="0"/>
              <a:t>こ</a:t>
            </a:r>
            <a:r>
              <a:rPr lang="ja-JP" altLang="en-US" dirty="0" smtClean="0"/>
              <a:t>の</a:t>
            </a:r>
            <a:r>
              <a:rPr lang="en-US" altLang="ja-JP" dirty="0" smtClean="0"/>
              <a:t>ROI</a:t>
            </a:r>
            <a:r>
              <a:rPr lang="ja-JP" altLang="en-US" dirty="0" smtClean="0"/>
              <a:t>付近のヒット情報のみを残すことでデータ量を削減する</a:t>
            </a:r>
            <a:endParaRPr lang="en-US" altLang="ja-JP" dirty="0" smtClean="0"/>
          </a:p>
          <a:p>
            <a:r>
              <a:rPr lang="en-US" altLang="ja-JP" dirty="0" smtClean="0"/>
              <a:t>HLT: PC</a:t>
            </a:r>
            <a:r>
              <a:rPr lang="ja-JP" altLang="en-US" dirty="0" smtClean="0"/>
              <a:t>ファームによる、その他全検出器を用いた飛跡再構成</a:t>
            </a:r>
            <a:endParaRPr lang="en-US" altLang="ja-JP" dirty="0" smtClean="0"/>
          </a:p>
          <a:p>
            <a:pPr lvl="1"/>
            <a:r>
              <a:rPr lang="ja-JP" altLang="en-US" dirty="0"/>
              <a:t>最</a:t>
            </a:r>
            <a:r>
              <a:rPr lang="ja-JP" altLang="en-US" dirty="0" smtClean="0"/>
              <a:t>大約</a:t>
            </a:r>
            <a:r>
              <a:rPr lang="en-US" altLang="ja-JP" dirty="0" smtClean="0"/>
              <a:t>5</a:t>
            </a:r>
            <a:r>
              <a:rPr lang="ja-JP" altLang="en-US" dirty="0" smtClean="0"/>
              <a:t>秒の処理時間</a:t>
            </a:r>
            <a:endParaRPr lang="en-US" altLang="ja-JP" dirty="0" smtClean="0"/>
          </a:p>
          <a:p>
            <a:r>
              <a:rPr lang="en-US" altLang="ja-JP" dirty="0" smtClean="0"/>
              <a:t>DATCON: FPGA</a:t>
            </a:r>
            <a:r>
              <a:rPr lang="ja-JP" altLang="en-US" dirty="0" smtClean="0"/>
              <a:t>による、</a:t>
            </a:r>
            <a:r>
              <a:rPr lang="en-US" altLang="ja-JP" dirty="0" smtClean="0"/>
              <a:t>SVD</a:t>
            </a:r>
            <a:r>
              <a:rPr lang="ja-JP" altLang="en-US" dirty="0"/>
              <a:t>ヒッ</a:t>
            </a:r>
            <a:r>
              <a:rPr lang="ja-JP" altLang="en-US" dirty="0" smtClean="0"/>
              <a:t>ト情報を用いた飛跡再構成</a:t>
            </a:r>
            <a:endParaRPr lang="en-US" altLang="ja-JP" dirty="0" smtClean="0"/>
          </a:p>
          <a:p>
            <a:pPr lvl="1"/>
            <a:r>
              <a:rPr lang="ja-JP" altLang="en-US" dirty="0"/>
              <a:t>最</a:t>
            </a:r>
            <a:r>
              <a:rPr lang="ja-JP" altLang="en-US" dirty="0" smtClean="0"/>
              <a:t>大約</a:t>
            </a:r>
            <a:r>
              <a:rPr lang="en-US" altLang="ja-JP" dirty="0" smtClean="0"/>
              <a:t>10um</a:t>
            </a:r>
            <a:r>
              <a:rPr lang="ja-JP" altLang="en-US" dirty="0" smtClean="0"/>
              <a:t>の処理時間</a:t>
            </a:r>
            <a:endParaRPr lang="en-US" altLang="ja-JP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86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Belle II </a:t>
            </a:r>
            <a:r>
              <a:rPr lang="ja-JP" altLang="en-US" dirty="0"/>
              <a:t>バーテックス（崩壊点）検出器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19939" y="1553930"/>
            <a:ext cx="3613751" cy="4647309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ベリリウムビームパイプ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半径</a:t>
            </a:r>
            <a:r>
              <a:rPr kumimoji="1" lang="en-US" altLang="ja-JP" dirty="0" smtClean="0"/>
              <a:t>: 10 mm</a:t>
            </a:r>
          </a:p>
          <a:p>
            <a:pPr lvl="1"/>
            <a:endParaRPr kumimoji="1" lang="en-US" altLang="ja-JP" dirty="0" smtClean="0"/>
          </a:p>
          <a:p>
            <a:r>
              <a:rPr kumimoji="1" lang="en-US" altLang="ja-JP" dirty="0" smtClean="0"/>
              <a:t>2</a:t>
            </a:r>
            <a:r>
              <a:rPr kumimoji="1" lang="ja-JP" altLang="en-US" dirty="0" smtClean="0"/>
              <a:t>層の</a:t>
            </a:r>
            <a:r>
              <a:rPr kumimoji="1" lang="en-US" altLang="ja-JP" dirty="0" smtClean="0"/>
              <a:t>DEPFET</a:t>
            </a:r>
            <a:r>
              <a:rPr kumimoji="1" lang="ja-JP" altLang="en-US" dirty="0" smtClean="0"/>
              <a:t>型ピクセル検出器</a:t>
            </a:r>
            <a:r>
              <a:rPr kumimoji="1" lang="en-US" altLang="ja-JP" dirty="0" smtClean="0"/>
              <a:t> (PXD)</a:t>
            </a:r>
          </a:p>
          <a:p>
            <a:pPr lvl="1"/>
            <a:r>
              <a:rPr lang="ja-JP" altLang="en-US" dirty="0" smtClean="0"/>
              <a:t>総計</a:t>
            </a:r>
            <a:r>
              <a:rPr lang="en-US" altLang="ja-JP" dirty="0"/>
              <a:t> </a:t>
            </a:r>
            <a:r>
              <a:rPr lang="ja-JP" altLang="en-US" dirty="0" smtClean="0"/>
              <a:t>約</a:t>
            </a:r>
            <a:r>
              <a:rPr lang="en-US" altLang="ja-JP" dirty="0" smtClean="0"/>
              <a:t>8M </a:t>
            </a:r>
            <a:r>
              <a:rPr lang="ja-JP" altLang="en-US" dirty="0" smtClean="0"/>
              <a:t>ピクセル</a:t>
            </a:r>
            <a:endParaRPr lang="en-US" altLang="ja-JP" dirty="0" smtClean="0"/>
          </a:p>
          <a:p>
            <a:pPr lvl="1"/>
            <a:endParaRPr kumimoji="1" lang="en-US" altLang="ja-JP" dirty="0"/>
          </a:p>
          <a:p>
            <a:r>
              <a:rPr lang="ja-JP" altLang="en-US" dirty="0" smtClean="0"/>
              <a:t>４層のストリップ型シリコン崩壊点検出器</a:t>
            </a:r>
            <a:r>
              <a:rPr lang="en-US" altLang="ja-JP" dirty="0" smtClean="0"/>
              <a:t> (SVD)</a:t>
            </a:r>
          </a:p>
          <a:p>
            <a:pPr lvl="1"/>
            <a:r>
              <a:rPr kumimoji="1" lang="en-US" altLang="ja-JP" dirty="0" smtClean="0"/>
              <a:t>Double-s</a:t>
            </a:r>
            <a:r>
              <a:rPr lang="en-US" altLang="ja-JP" dirty="0" smtClean="0"/>
              <a:t>ided Silicon Strip Detectors (</a:t>
            </a:r>
            <a:r>
              <a:rPr kumimoji="1" lang="en-US" altLang="ja-JP" dirty="0" smtClean="0"/>
              <a:t>DSSD)</a:t>
            </a:r>
          </a:p>
          <a:p>
            <a:pPr lvl="1"/>
            <a:r>
              <a:rPr lang="ja-JP" altLang="en-US" dirty="0" smtClean="0"/>
              <a:t>総計 約</a:t>
            </a:r>
            <a:r>
              <a:rPr lang="en-US" altLang="ja-JP" dirty="0" smtClean="0"/>
              <a:t>224k </a:t>
            </a:r>
            <a:r>
              <a:rPr lang="ja-JP" altLang="en-US" dirty="0" smtClean="0"/>
              <a:t>ストリップ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前方に傾斜構造を持つ</a:t>
            </a:r>
            <a:endParaRPr kumimoji="1" lang="ja-JP" altLang="en-US" dirty="0"/>
          </a:p>
        </p:txBody>
      </p:sp>
      <p:pic>
        <p:nvPicPr>
          <p:cNvPr id="5" name="図 4" descr="Screen Shot 2014-12-05 at 14.16.47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7" r="45101" b="3326"/>
          <a:stretch/>
        </p:blipFill>
        <p:spPr>
          <a:xfrm>
            <a:off x="0" y="908050"/>
            <a:ext cx="5019939" cy="5713728"/>
          </a:xfrm>
          <a:prstGeom prst="rect">
            <a:avLst/>
          </a:prstGeom>
        </p:spPr>
      </p:pic>
      <p:sp>
        <p:nvSpPr>
          <p:cNvPr id="4" name="Left Brace 3"/>
          <p:cNvSpPr/>
          <p:nvPr/>
        </p:nvSpPr>
        <p:spPr>
          <a:xfrm rot="13370391">
            <a:off x="2588338" y="3722043"/>
            <a:ext cx="103694" cy="3110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40185" y="3774340"/>
            <a:ext cx="1636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chemeClr val="accent1"/>
                </a:solidFill>
              </a:rPr>
              <a:t>ベリリウムパイプ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70" y="4653349"/>
            <a:ext cx="3111236" cy="12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41324" y="4353467"/>
            <a:ext cx="3081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ベリリウムビ</a:t>
            </a:r>
            <a:r>
              <a:rPr lang="ja-JP" altLang="en-US" sz="1400" dirty="0"/>
              <a:t>ー</a:t>
            </a:r>
            <a:r>
              <a:rPr lang="ja-JP" altLang="en-US" sz="1400" dirty="0" smtClean="0"/>
              <a:t>ムパイプの諸パラメータ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969972" y="5882050"/>
            <a:ext cx="3733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パラフィンを用いた冷却（約</a:t>
            </a:r>
            <a:r>
              <a:rPr lang="en-US" altLang="ja-JP" sz="1400" dirty="0" smtClean="0"/>
              <a:t>81W</a:t>
            </a:r>
            <a:r>
              <a:rPr lang="ja-JP" altLang="en-US" sz="1400" dirty="0" smtClean="0"/>
              <a:t>の発熱が予想）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529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</a:t>
            </a:r>
            <a:r>
              <a:rPr lang="ja-JP" altLang="en-US" dirty="0"/>
              <a:t>法</a:t>
            </a:r>
            <a:r>
              <a:rPr lang="en-US" dirty="0"/>
              <a:t> </a:t>
            </a:r>
            <a:r>
              <a:rPr lang="ja-JP" altLang="en-US" dirty="0"/>
              <a:t>による</a:t>
            </a:r>
            <a:r>
              <a:rPr lang="en-US" altLang="ja-JP" dirty="0"/>
              <a:t>PXD</a:t>
            </a:r>
            <a:r>
              <a:rPr lang="ja-JP" altLang="en-US" dirty="0"/>
              <a:t>データ量の削減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4" b="3290"/>
          <a:stretch/>
        </p:blipFill>
        <p:spPr bwMode="auto">
          <a:xfrm>
            <a:off x="0" y="1006996"/>
            <a:ext cx="9150016" cy="562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gray">
          <a:xfrm>
            <a:off x="231494" y="1018572"/>
            <a:ext cx="4467828" cy="56252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kern="0" smtClean="0"/>
              <a:t>ROI </a:t>
            </a:r>
            <a:r>
              <a:rPr lang="ja-JP" altLang="en-US" kern="0" smtClean="0"/>
              <a:t>によるデータ量削減</a:t>
            </a:r>
            <a:endParaRPr lang="en-US" altLang="ja-JP" kern="0" smtClean="0"/>
          </a:p>
          <a:p>
            <a:pPr lvl="1" defTabSz="914400"/>
            <a:r>
              <a:rPr lang="en-US" kern="0" smtClean="0"/>
              <a:t>SVD</a:t>
            </a:r>
            <a:r>
              <a:rPr lang="ja-JP" altLang="en-US" kern="0" smtClean="0"/>
              <a:t>（や</a:t>
            </a:r>
            <a:r>
              <a:rPr lang="en-US" altLang="ja-JP" kern="0" smtClean="0"/>
              <a:t>CDC</a:t>
            </a:r>
            <a:r>
              <a:rPr lang="ja-JP" altLang="en-US" kern="0" smtClean="0"/>
              <a:t>）のヒットデータを用いることで、粒子飛跡を計算し、</a:t>
            </a:r>
            <a:r>
              <a:rPr lang="en-US" altLang="ja-JP" kern="0" smtClean="0"/>
              <a:t>PXD</a:t>
            </a:r>
            <a:r>
              <a:rPr lang="ja-JP" altLang="en-US" kern="0" smtClean="0"/>
              <a:t>に外層することで</a:t>
            </a:r>
            <a:r>
              <a:rPr lang="en-US" altLang="ja-JP" kern="0" smtClean="0"/>
              <a:t>Region Of Interest (ROI)</a:t>
            </a:r>
            <a:r>
              <a:rPr lang="ja-JP" altLang="en-US" kern="0" smtClean="0"/>
              <a:t>を求める</a:t>
            </a:r>
            <a:endParaRPr lang="en-US" altLang="ja-JP" kern="0" smtClean="0"/>
          </a:p>
          <a:p>
            <a:pPr lvl="1" defTabSz="914400"/>
            <a:r>
              <a:rPr lang="ja-JP" altLang="en-US" kern="0" smtClean="0"/>
              <a:t>この</a:t>
            </a:r>
            <a:r>
              <a:rPr lang="en-US" altLang="ja-JP" kern="0" smtClean="0"/>
              <a:t>ROI</a:t>
            </a:r>
            <a:r>
              <a:rPr lang="ja-JP" altLang="en-US" kern="0" smtClean="0"/>
              <a:t>付近のヒット情報のみを残すことでデータ量を削減する</a:t>
            </a:r>
            <a:endParaRPr lang="en-US" altLang="ja-JP" kern="0" smtClean="0"/>
          </a:p>
          <a:p>
            <a:pPr defTabSz="914400"/>
            <a:r>
              <a:rPr lang="en-US" altLang="ja-JP" kern="0" smtClean="0"/>
              <a:t>HLT: PC</a:t>
            </a:r>
            <a:r>
              <a:rPr lang="ja-JP" altLang="en-US" kern="0" smtClean="0"/>
              <a:t>ファームによる、その他全検出器を用いた飛跡再構成</a:t>
            </a:r>
            <a:endParaRPr lang="en-US" altLang="ja-JP" kern="0" smtClean="0"/>
          </a:p>
          <a:p>
            <a:pPr lvl="1" defTabSz="914400"/>
            <a:r>
              <a:rPr lang="ja-JP" altLang="en-US" kern="0" smtClean="0"/>
              <a:t>最大約</a:t>
            </a:r>
            <a:r>
              <a:rPr lang="en-US" altLang="ja-JP" kern="0" smtClean="0"/>
              <a:t>5</a:t>
            </a:r>
            <a:r>
              <a:rPr lang="ja-JP" altLang="en-US" kern="0" smtClean="0"/>
              <a:t>秒の処理時間</a:t>
            </a:r>
            <a:endParaRPr lang="en-US" altLang="ja-JP" kern="0" smtClean="0"/>
          </a:p>
          <a:p>
            <a:pPr defTabSz="914400"/>
            <a:r>
              <a:rPr lang="en-US" altLang="ja-JP" kern="0" smtClean="0"/>
              <a:t>DATCON: FPGA</a:t>
            </a:r>
            <a:r>
              <a:rPr lang="ja-JP" altLang="en-US" kern="0" smtClean="0"/>
              <a:t>による、</a:t>
            </a:r>
            <a:r>
              <a:rPr lang="en-US" altLang="ja-JP" kern="0" smtClean="0"/>
              <a:t>SVD</a:t>
            </a:r>
            <a:r>
              <a:rPr lang="ja-JP" altLang="en-US" kern="0" smtClean="0"/>
              <a:t>ヒット情報を用いた飛跡再構成</a:t>
            </a:r>
            <a:endParaRPr lang="en-US" altLang="ja-JP" kern="0" smtClean="0"/>
          </a:p>
          <a:p>
            <a:pPr lvl="1" defTabSz="914400"/>
            <a:r>
              <a:rPr lang="ja-JP" altLang="en-US" kern="0" smtClean="0"/>
              <a:t>最大約</a:t>
            </a:r>
            <a:r>
              <a:rPr lang="en-US" altLang="ja-JP" kern="0" smtClean="0"/>
              <a:t>10um</a:t>
            </a:r>
            <a:r>
              <a:rPr lang="ja-JP" altLang="en-US" kern="0" smtClean="0"/>
              <a:t>の処理時間</a:t>
            </a:r>
            <a:endParaRPr lang="en-US" altLang="ja-JP" kern="0" smtClean="0"/>
          </a:p>
          <a:p>
            <a:pPr lvl="1" defTabSz="914400"/>
            <a:endParaRPr lang="en-US" kern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195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 DAQ: Online Selector Node (ONSEN)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3" b="2617"/>
          <a:stretch/>
        </p:blipFill>
        <p:spPr bwMode="auto">
          <a:xfrm>
            <a:off x="0" y="1192192"/>
            <a:ext cx="8785186" cy="525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91109" y="2152891"/>
            <a:ext cx="1388962" cy="3622876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41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Selector Node (ONSEN)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42</a:t>
            </a:fld>
            <a:endParaRPr kumimoji="1" lang="ja-JP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5" b="1296"/>
          <a:stretch/>
        </p:blipFill>
        <p:spPr bwMode="auto">
          <a:xfrm>
            <a:off x="464293" y="1281484"/>
            <a:ext cx="8218991" cy="517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953" y="1246760"/>
            <a:ext cx="8307403" cy="2700206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MicroTCA</a:t>
            </a:r>
            <a:r>
              <a:rPr lang="ja-JP" altLang="en-US" dirty="0" smtClean="0"/>
              <a:t>カード、</a:t>
            </a:r>
            <a:r>
              <a:rPr lang="en-US" altLang="ja-JP" dirty="0" err="1" smtClean="0"/>
              <a:t>AdvancedMC</a:t>
            </a:r>
            <a:r>
              <a:rPr lang="ja-JP" altLang="en-US" dirty="0" smtClean="0"/>
              <a:t>カード上の</a:t>
            </a:r>
            <a:r>
              <a:rPr lang="en-US" altLang="ja-JP" dirty="0" err="1" smtClean="0"/>
              <a:t>Virtex</a:t>
            </a:r>
            <a:r>
              <a:rPr lang="en-US" altLang="ja-JP" dirty="0" smtClean="0"/>
              <a:t> 5 FPGA</a:t>
            </a:r>
            <a:r>
              <a:rPr lang="ja-JP" altLang="en-US" dirty="0" smtClean="0"/>
              <a:t>によるデータ処理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Selector</a:t>
            </a:r>
            <a:r>
              <a:rPr lang="ja-JP" altLang="en-US" dirty="0" smtClean="0"/>
              <a:t>用カードは</a:t>
            </a:r>
            <a:r>
              <a:rPr lang="en-US" altLang="ja-JP" dirty="0" smtClean="0"/>
              <a:t>32</a:t>
            </a:r>
            <a:r>
              <a:rPr lang="ja-JP" altLang="en-US" dirty="0" smtClean="0"/>
              <a:t>台</a:t>
            </a:r>
            <a:endParaRPr lang="en-US" altLang="ja-JP" dirty="0" smtClean="0"/>
          </a:p>
          <a:p>
            <a:r>
              <a:rPr lang="en-US" dirty="0" smtClean="0"/>
              <a:t>DHHC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6.25Gbps</a:t>
            </a:r>
            <a:r>
              <a:rPr lang="ja-JP" altLang="en-US" dirty="0" smtClean="0"/>
              <a:t>でヒットデータを受信</a:t>
            </a:r>
            <a:endParaRPr lang="en-US" altLang="ja-JP" dirty="0" smtClean="0"/>
          </a:p>
          <a:p>
            <a:r>
              <a:rPr lang="en-US" dirty="0" smtClean="0"/>
              <a:t>2</a:t>
            </a:r>
            <a:r>
              <a:rPr lang="ja-JP" altLang="en-US" dirty="0" smtClean="0"/>
              <a:t>種類の</a:t>
            </a:r>
            <a:r>
              <a:rPr lang="en-US" dirty="0" smtClean="0"/>
              <a:t>Region Of Interests (ROI) </a:t>
            </a:r>
            <a:r>
              <a:rPr lang="ja-JP" altLang="en-US" dirty="0" smtClean="0"/>
              <a:t>によるデータ量の削減</a:t>
            </a:r>
            <a:endParaRPr lang="en-US" dirty="0" smtClean="0"/>
          </a:p>
          <a:p>
            <a:pPr lvl="1"/>
            <a:r>
              <a:rPr lang="en-US" dirty="0" smtClean="0"/>
              <a:t>High Level Trigger (HLT) ROI</a:t>
            </a:r>
          </a:p>
          <a:p>
            <a:pPr lvl="1"/>
            <a:r>
              <a:rPr lang="en-US" altLang="ja-JP" dirty="0" smtClean="0"/>
              <a:t>Data Concentrator (DATCON) ROI</a:t>
            </a:r>
          </a:p>
          <a:p>
            <a:r>
              <a:rPr lang="en-US" altLang="ja-JP" dirty="0" smtClean="0"/>
              <a:t>HLT</a:t>
            </a:r>
            <a:r>
              <a:rPr lang="ja-JP" altLang="en-US" dirty="0" smtClean="0"/>
              <a:t>からの</a:t>
            </a:r>
            <a:r>
              <a:rPr lang="en-US" altLang="ja-JP" dirty="0" smtClean="0"/>
              <a:t>ROI</a:t>
            </a:r>
            <a:r>
              <a:rPr lang="ja-JP" altLang="en-US" dirty="0" smtClean="0"/>
              <a:t>は遅いため、</a:t>
            </a:r>
            <a:r>
              <a:rPr lang="en-US" altLang="ja-JP" dirty="0" smtClean="0"/>
              <a:t>5</a:t>
            </a:r>
            <a:r>
              <a:rPr lang="ja-JP" altLang="en-US" dirty="0" smtClean="0"/>
              <a:t>秒間</a:t>
            </a:r>
            <a:r>
              <a:rPr lang="ja-JP" altLang="en-US" dirty="0"/>
              <a:t>も</a:t>
            </a:r>
            <a:r>
              <a:rPr lang="ja-JP" altLang="en-US" dirty="0" smtClean="0"/>
              <a:t>の間 </a:t>
            </a:r>
            <a:r>
              <a:rPr lang="en-US" altLang="ja-JP" dirty="0" smtClean="0"/>
              <a:t>PXD </a:t>
            </a:r>
            <a:r>
              <a:rPr lang="ja-JP" altLang="en-US" dirty="0" smtClean="0"/>
              <a:t>のヒットデータをメモリー内に保持することが必要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各</a:t>
            </a:r>
            <a:r>
              <a:rPr lang="en-US" altLang="ja-JP" dirty="0" smtClean="0"/>
              <a:t>selector</a:t>
            </a:r>
            <a:r>
              <a:rPr lang="ja-JP" altLang="en-US" dirty="0" smtClean="0"/>
              <a:t>には</a:t>
            </a:r>
            <a:r>
              <a:rPr lang="en-US" altLang="ja-JP" dirty="0" smtClean="0"/>
              <a:t>4GB</a:t>
            </a:r>
            <a:r>
              <a:rPr lang="ja-JP" altLang="en-US" dirty="0" smtClean="0"/>
              <a:t>のメモリ。</a:t>
            </a:r>
            <a:r>
              <a:rPr lang="en-US" altLang="ja-JP" dirty="0" smtClean="0"/>
              <a:t>32x4GB=128GB (5sec x 20GB/sec = 100 GB</a:t>
            </a:r>
            <a:r>
              <a:rPr lang="ja-JP" altLang="en-US" dirty="0" smtClean="0"/>
              <a:t>必要</a:t>
            </a:r>
            <a:r>
              <a:rPr lang="en-US" altLang="ja-JP" dirty="0" smtClean="0"/>
              <a:t>)</a:t>
            </a:r>
          </a:p>
          <a:p>
            <a:r>
              <a:rPr lang="en-US" dirty="0" err="1" smtClean="0"/>
              <a:t>Gbit</a:t>
            </a:r>
            <a:r>
              <a:rPr lang="en-US" dirty="0" smtClean="0"/>
              <a:t> Ethernet</a:t>
            </a:r>
            <a:r>
              <a:rPr lang="ja-JP" altLang="en-US" dirty="0" smtClean="0"/>
              <a:t>による</a:t>
            </a:r>
            <a:r>
              <a:rPr lang="en-US" altLang="ja-JP" dirty="0" smtClean="0"/>
              <a:t>Event Builder</a:t>
            </a:r>
            <a:r>
              <a:rPr lang="ja-JP" altLang="en-US" dirty="0" smtClean="0"/>
              <a:t>へのデータ送信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66481" y="6166916"/>
            <a:ext cx="1170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4GB DDR2 RAM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0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DESY</a:t>
            </a:r>
            <a:r>
              <a:rPr lang="ja-JP" altLang="en-US" dirty="0" smtClean="0"/>
              <a:t>での電子ビーム試験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２０１４年１月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（初の</a:t>
            </a:r>
            <a:r>
              <a:rPr lang="en-US" altLang="ja-JP" dirty="0" smtClean="0"/>
              <a:t>VXD DAQ</a:t>
            </a:r>
            <a:r>
              <a:rPr lang="ja-JP" altLang="en-US" dirty="0" smtClean="0"/>
              <a:t>の</a:t>
            </a:r>
            <a:r>
              <a:rPr lang="ja-JP" altLang="en-US" dirty="0"/>
              <a:t>全</a:t>
            </a:r>
            <a:r>
              <a:rPr lang="ja-JP" altLang="en-US" dirty="0" smtClean="0"/>
              <a:t>体試験）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" b="6649"/>
          <a:stretch/>
        </p:blipFill>
        <p:spPr bwMode="auto">
          <a:xfrm>
            <a:off x="2145431" y="1252829"/>
            <a:ext cx="5077171" cy="318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43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4213" y="1459175"/>
            <a:ext cx="7848600" cy="48974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1" name="Picture 3" descr="C:\Users\katsuro\Work\BelleII_SVD\140320-JPSMeeting\DESYSet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6" y="4055286"/>
            <a:ext cx="5072659" cy="217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VXD</a:t>
            </a:r>
            <a:r>
              <a:rPr lang="ja-JP" altLang="en-US" dirty="0" smtClean="0"/>
              <a:t>モジュールのビーム試験組み込み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12/10/2014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25" name="Picture 2" descr="C:\Users\chrisu\Desktop\DESY beam test\2014-01-21\IMG_3027_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78" b="9471"/>
          <a:stretch/>
        </p:blipFill>
        <p:spPr bwMode="auto">
          <a:xfrm>
            <a:off x="5136566" y="1573542"/>
            <a:ext cx="3826936" cy="44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970654" y="5216229"/>
            <a:ext cx="1925784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Superconducting</a:t>
            </a:r>
          </a:p>
          <a:p>
            <a:r>
              <a:rPr lang="en-US" altLang="ja-JP" sz="2000" dirty="0" smtClean="0"/>
              <a:t>solenoid magnet</a:t>
            </a:r>
            <a:endParaRPr lang="en-US" sz="2000" dirty="0"/>
          </a:p>
        </p:txBody>
      </p:sp>
      <p:sp>
        <p:nvSpPr>
          <p:cNvPr id="27" name="Isosceles Triangle 26"/>
          <p:cNvSpPr/>
          <p:nvPr/>
        </p:nvSpPr>
        <p:spPr>
          <a:xfrm rot="6539390">
            <a:off x="5524331" y="1426331"/>
            <a:ext cx="631304" cy="3676434"/>
          </a:xfrm>
          <a:prstGeom prst="triangle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47699" y="1183024"/>
            <a:ext cx="3495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4-layer</a:t>
            </a:r>
            <a:r>
              <a:rPr lang="ja-JP" altLang="en-US" sz="2400" b="1" dirty="0" smtClean="0"/>
              <a:t> </a:t>
            </a:r>
            <a:r>
              <a:rPr lang="en-US" altLang="ja-JP" sz="2400" b="1" dirty="0" smtClean="0"/>
              <a:t>test SVD</a:t>
            </a:r>
            <a:r>
              <a:rPr lang="ja-JP" altLang="en-US" sz="2400" b="1" dirty="0" smtClean="0"/>
              <a:t> </a:t>
            </a:r>
            <a:r>
              <a:rPr lang="en-US" altLang="ja-JP" sz="2400" b="1" dirty="0" smtClean="0"/>
              <a:t>modules</a:t>
            </a:r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 rot="1141136">
            <a:off x="4668916" y="3032860"/>
            <a:ext cx="1945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in light-shielding box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763913" y="1241925"/>
                <a:ext cx="2572243" cy="46166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DESY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beam line</a:t>
                </a:r>
                <a:endParaRPr lang="en-US" sz="24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913" y="1241925"/>
                <a:ext cx="2572243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3135365" y="5777988"/>
            <a:ext cx="979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(max. 1T)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9" name="Right Bracket 8"/>
          <p:cNvSpPr/>
          <p:nvPr/>
        </p:nvSpPr>
        <p:spPr>
          <a:xfrm rot="16200000">
            <a:off x="2660268" y="3222818"/>
            <a:ext cx="207510" cy="226984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28800" y="4069319"/>
            <a:ext cx="186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test SVD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modules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Flavor Physics Workshop 2014</a:t>
            </a:r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74" y="1331707"/>
            <a:ext cx="4077291" cy="270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10323" y="5303491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2-6 </a:t>
            </a:r>
            <a:r>
              <a:rPr lang="en-US" sz="2000" b="1" dirty="0" err="1" smtClean="0">
                <a:solidFill>
                  <a:schemeClr val="accent1"/>
                </a:solidFill>
              </a:rPr>
              <a:t>GeV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588" y="1413856"/>
            <a:ext cx="238482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SVD </a:t>
            </a:r>
            <a:r>
              <a:rPr lang="ja-JP" altLang="en-US" b="1" dirty="0" smtClean="0"/>
              <a:t>試験用モジュール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090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試験用</a:t>
            </a:r>
            <a:r>
              <a:rPr lang="en-US" dirty="0" smtClean="0"/>
              <a:t>PXD</a:t>
            </a:r>
            <a:r>
              <a:rPr lang="ja-JP" altLang="en-US" dirty="0" smtClean="0"/>
              <a:t>モジュール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30" y="1412875"/>
            <a:ext cx="7377937" cy="48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8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4213" y="1459175"/>
            <a:ext cx="7848600" cy="48974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1" name="Picture 3" descr="C:\Users\katsuro\Work\BelleII_SVD\140320-JPSMeeting\DESYSet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6" y="4055286"/>
            <a:ext cx="5072659" cy="217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VXD</a:t>
            </a:r>
            <a:r>
              <a:rPr lang="ja-JP" altLang="en-US" dirty="0" smtClean="0"/>
              <a:t>モジュールのビーム試験組み込み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12/10/2014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25" name="Picture 2" descr="C:\Users\chrisu\Desktop\DESY beam test\2014-01-21\IMG_3027_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78" b="9471"/>
          <a:stretch/>
        </p:blipFill>
        <p:spPr bwMode="auto">
          <a:xfrm>
            <a:off x="5136566" y="1573542"/>
            <a:ext cx="3826936" cy="44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970654" y="5216229"/>
            <a:ext cx="1925784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Superconducting</a:t>
            </a:r>
          </a:p>
          <a:p>
            <a:r>
              <a:rPr lang="en-US" altLang="ja-JP" sz="2000" dirty="0" smtClean="0"/>
              <a:t>solenoid magnet</a:t>
            </a:r>
            <a:endParaRPr lang="en-US" sz="2000" dirty="0"/>
          </a:p>
        </p:txBody>
      </p:sp>
      <p:sp>
        <p:nvSpPr>
          <p:cNvPr id="27" name="Isosceles Triangle 26"/>
          <p:cNvSpPr/>
          <p:nvPr/>
        </p:nvSpPr>
        <p:spPr>
          <a:xfrm rot="6539390">
            <a:off x="5524331" y="1426331"/>
            <a:ext cx="631304" cy="3676434"/>
          </a:xfrm>
          <a:prstGeom prst="triangle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1141136">
            <a:off x="4668916" y="3032860"/>
            <a:ext cx="1945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in light-shielding box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763913" y="1241925"/>
                <a:ext cx="2572243" cy="46166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DESY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beam line</a:t>
                </a:r>
                <a:endParaRPr lang="en-US" sz="24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913" y="1241925"/>
                <a:ext cx="2572243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3135365" y="5777988"/>
            <a:ext cx="979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(max. 1T)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9" name="Right Bracket 8"/>
          <p:cNvSpPr/>
          <p:nvPr/>
        </p:nvSpPr>
        <p:spPr>
          <a:xfrm rot="16200000">
            <a:off x="2660268" y="3222818"/>
            <a:ext cx="207510" cy="226984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28800" y="4069319"/>
            <a:ext cx="186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test SVD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modules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Flavor Physics Workshop 2014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0323" y="5303491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2-6 </a:t>
            </a:r>
            <a:r>
              <a:rPr lang="en-US" sz="2000" b="1" dirty="0" err="1" smtClean="0">
                <a:solidFill>
                  <a:schemeClr val="accent1"/>
                </a:solidFill>
              </a:rPr>
              <a:t>GeV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17282" r="17595" b="15864"/>
          <a:stretch/>
        </p:blipFill>
        <p:spPr bwMode="auto">
          <a:xfrm>
            <a:off x="388103" y="1341135"/>
            <a:ext cx="4299642" cy="266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8588" y="1413856"/>
            <a:ext cx="289111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PXD+SVD </a:t>
            </a:r>
            <a:r>
              <a:rPr lang="ja-JP" altLang="en-US" b="1" dirty="0" smtClean="0"/>
              <a:t>試験用モジュール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983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 DAQ @ </a:t>
            </a:r>
            <a:r>
              <a:rPr lang="ja-JP" altLang="en-US" dirty="0" smtClean="0"/>
              <a:t>ビーム試験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3" y="1522332"/>
            <a:ext cx="8831263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653" y="1609879"/>
            <a:ext cx="94128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ONSEN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48807" y="1945397"/>
            <a:ext cx="80663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DHHC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50200" y="3336288"/>
            <a:ext cx="94128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ONSEN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99445" y="4588283"/>
            <a:ext cx="107279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DATCON</a:t>
            </a:r>
            <a:endParaRPr lang="en-US" sz="2000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53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プロトタイプによる</a:t>
            </a:r>
            <a:r>
              <a:rPr lang="en-US" altLang="ja-JP" dirty="0" smtClean="0"/>
              <a:t>SVD</a:t>
            </a:r>
            <a:r>
              <a:rPr lang="ja-JP" altLang="en-US" dirty="0" smtClean="0"/>
              <a:t>読み出し系統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3/29/2014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919081" y="1650376"/>
            <a:ext cx="4848957" cy="43508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75000"/>
                  <a:alpha val="40000"/>
                </a:schemeClr>
              </a:gs>
              <a:gs pos="100000">
                <a:schemeClr val="accent4">
                  <a:lumMod val="5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09420" y="2355545"/>
            <a:ext cx="952500" cy="355441"/>
            <a:chOff x="2118360" y="2521109"/>
            <a:chExt cx="952500" cy="355441"/>
          </a:xfrm>
        </p:grpSpPr>
        <p:sp>
          <p:nvSpPr>
            <p:cNvPr id="8" name="フリーフォーム 140"/>
            <p:cNvSpPr/>
            <p:nvPr/>
          </p:nvSpPr>
          <p:spPr>
            <a:xfrm>
              <a:off x="2120257" y="252110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140"/>
            <p:cNvSpPr/>
            <p:nvPr/>
          </p:nvSpPr>
          <p:spPr>
            <a:xfrm>
              <a:off x="2120257" y="254030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140"/>
            <p:cNvSpPr/>
            <p:nvPr/>
          </p:nvSpPr>
          <p:spPr>
            <a:xfrm>
              <a:off x="2118360" y="256189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40"/>
            <p:cNvSpPr/>
            <p:nvPr/>
          </p:nvSpPr>
          <p:spPr>
            <a:xfrm>
              <a:off x="2118360" y="258109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40"/>
            <p:cNvSpPr/>
            <p:nvPr/>
          </p:nvSpPr>
          <p:spPr>
            <a:xfrm>
              <a:off x="2122170" y="2598420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40"/>
            <p:cNvSpPr/>
            <p:nvPr/>
          </p:nvSpPr>
          <p:spPr>
            <a:xfrm>
              <a:off x="2122170" y="2617617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40"/>
            <p:cNvSpPr/>
            <p:nvPr/>
          </p:nvSpPr>
          <p:spPr>
            <a:xfrm>
              <a:off x="2125980" y="2636520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0"/>
            <p:cNvSpPr/>
            <p:nvPr/>
          </p:nvSpPr>
          <p:spPr>
            <a:xfrm>
              <a:off x="2125980" y="2655717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40"/>
            <p:cNvSpPr/>
            <p:nvPr/>
          </p:nvSpPr>
          <p:spPr>
            <a:xfrm>
              <a:off x="2127254" y="267619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40"/>
            <p:cNvSpPr/>
            <p:nvPr/>
          </p:nvSpPr>
          <p:spPr>
            <a:xfrm>
              <a:off x="2127254" y="269539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Cube 17"/>
          <p:cNvSpPr/>
          <p:nvPr/>
        </p:nvSpPr>
        <p:spPr>
          <a:xfrm>
            <a:off x="2543566" y="2272836"/>
            <a:ext cx="609600" cy="527726"/>
          </a:xfrm>
          <a:prstGeom prst="cube">
            <a:avLst>
              <a:gd name="adj" fmla="val 34756"/>
            </a:avLst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フリーフォーム 136"/>
          <p:cNvSpPr/>
          <p:nvPr/>
        </p:nvSpPr>
        <p:spPr>
          <a:xfrm>
            <a:off x="3075348" y="2486269"/>
            <a:ext cx="1066800" cy="220833"/>
          </a:xfrm>
          <a:custGeom>
            <a:avLst/>
            <a:gdLst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427145 h 427145"/>
              <a:gd name="connsiteX1" fmla="*/ 356086 w 1341259"/>
              <a:gd name="connsiteY1" fmla="*/ 82910 h 427145"/>
              <a:gd name="connsiteX2" fmla="*/ 712173 w 1341259"/>
              <a:gd name="connsiteY2" fmla="*/ 355924 h 427145"/>
              <a:gd name="connsiteX3" fmla="*/ 985172 w 1341259"/>
              <a:gd name="connsiteY3" fmla="*/ 71040 h 427145"/>
              <a:gd name="connsiteX4" fmla="*/ 1341259 w 1341259"/>
              <a:gd name="connsiteY4" fmla="*/ 142261 h 42714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722259"/>
              <a:gd name="connsiteY0" fmla="*/ 396695 h 569011"/>
              <a:gd name="connsiteX1" fmla="*/ 356086 w 1722259"/>
              <a:gd name="connsiteY1" fmla="*/ 52460 h 569011"/>
              <a:gd name="connsiteX2" fmla="*/ 712173 w 1722259"/>
              <a:gd name="connsiteY2" fmla="*/ 325474 h 569011"/>
              <a:gd name="connsiteX3" fmla="*/ 985172 w 1722259"/>
              <a:gd name="connsiteY3" fmla="*/ 40590 h 569011"/>
              <a:gd name="connsiteX4" fmla="*/ 1722259 w 1722259"/>
              <a:gd name="connsiteY4" fmla="*/ 569011 h 569011"/>
              <a:gd name="connsiteX0" fmla="*/ 0 w 1722259"/>
              <a:gd name="connsiteY0" fmla="*/ 344235 h 516551"/>
              <a:gd name="connsiteX1" fmla="*/ 356086 w 1722259"/>
              <a:gd name="connsiteY1" fmla="*/ 0 h 516551"/>
              <a:gd name="connsiteX2" fmla="*/ 712173 w 1722259"/>
              <a:gd name="connsiteY2" fmla="*/ 273014 h 516551"/>
              <a:gd name="connsiteX3" fmla="*/ 1213772 w 1722259"/>
              <a:gd name="connsiteY3" fmla="*/ 140530 h 516551"/>
              <a:gd name="connsiteX4" fmla="*/ 1722259 w 1722259"/>
              <a:gd name="connsiteY4" fmla="*/ 516551 h 516551"/>
              <a:gd name="connsiteX0" fmla="*/ 0 w 1722259"/>
              <a:gd name="connsiteY0" fmla="*/ 344235 h 525036"/>
              <a:gd name="connsiteX1" fmla="*/ 356086 w 1722259"/>
              <a:gd name="connsiteY1" fmla="*/ 0 h 525036"/>
              <a:gd name="connsiteX2" fmla="*/ 788373 w 1722259"/>
              <a:gd name="connsiteY2" fmla="*/ 501614 h 525036"/>
              <a:gd name="connsiteX3" fmla="*/ 1213772 w 1722259"/>
              <a:gd name="connsiteY3" fmla="*/ 140530 h 525036"/>
              <a:gd name="connsiteX4" fmla="*/ 1722259 w 1722259"/>
              <a:gd name="connsiteY4" fmla="*/ 516551 h 525036"/>
              <a:gd name="connsiteX0" fmla="*/ 0 w 1722259"/>
              <a:gd name="connsiteY0" fmla="*/ 206194 h 378510"/>
              <a:gd name="connsiteX1" fmla="*/ 432286 w 1722259"/>
              <a:gd name="connsiteY1" fmla="*/ 14359 h 378510"/>
              <a:gd name="connsiteX2" fmla="*/ 788373 w 1722259"/>
              <a:gd name="connsiteY2" fmla="*/ 363573 h 378510"/>
              <a:gd name="connsiteX3" fmla="*/ 1213772 w 1722259"/>
              <a:gd name="connsiteY3" fmla="*/ 2489 h 378510"/>
              <a:gd name="connsiteX4" fmla="*/ 1722259 w 1722259"/>
              <a:gd name="connsiteY4" fmla="*/ 378510 h 378510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13170 h 389191"/>
              <a:gd name="connsiteX4" fmla="*/ 1722259 w 1722259"/>
              <a:gd name="connsiteY4" fmla="*/ 389191 h 389191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16875 h 384976"/>
              <a:gd name="connsiteX1" fmla="*/ 432286 w 1722259"/>
              <a:gd name="connsiteY1" fmla="*/ 25040 h 384976"/>
              <a:gd name="connsiteX2" fmla="*/ 788373 w 1722259"/>
              <a:gd name="connsiteY2" fmla="*/ 374254 h 384976"/>
              <a:gd name="connsiteX3" fmla="*/ 1213772 w 1722259"/>
              <a:gd name="connsiteY3" fmla="*/ 89370 h 384976"/>
              <a:gd name="connsiteX4" fmla="*/ 1722259 w 1722259"/>
              <a:gd name="connsiteY4" fmla="*/ 84391 h 384976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81565 h 830666"/>
              <a:gd name="connsiteX1" fmla="*/ 432286 w 1722259"/>
              <a:gd name="connsiteY1" fmla="*/ 89730 h 830666"/>
              <a:gd name="connsiteX2" fmla="*/ 788373 w 1722259"/>
              <a:gd name="connsiteY2" fmla="*/ 819944 h 830666"/>
              <a:gd name="connsiteX3" fmla="*/ 1213772 w 1722259"/>
              <a:gd name="connsiteY3" fmla="*/ 154060 h 830666"/>
              <a:gd name="connsiteX4" fmla="*/ 1722259 w 1722259"/>
              <a:gd name="connsiteY4" fmla="*/ 453881 h 830666"/>
              <a:gd name="connsiteX0" fmla="*/ 0 w 1417459"/>
              <a:gd name="connsiteY0" fmla="*/ 281565 h 830666"/>
              <a:gd name="connsiteX1" fmla="*/ 432286 w 1417459"/>
              <a:gd name="connsiteY1" fmla="*/ 89730 h 830666"/>
              <a:gd name="connsiteX2" fmla="*/ 788373 w 1417459"/>
              <a:gd name="connsiteY2" fmla="*/ 819944 h 830666"/>
              <a:gd name="connsiteX3" fmla="*/ 1213772 w 1417459"/>
              <a:gd name="connsiteY3" fmla="*/ 154060 h 830666"/>
              <a:gd name="connsiteX4" fmla="*/ 1417459 w 1417459"/>
              <a:gd name="connsiteY4" fmla="*/ 758681 h 830666"/>
              <a:gd name="connsiteX0" fmla="*/ 0 w 1715909"/>
              <a:gd name="connsiteY0" fmla="*/ 281565 h 830666"/>
              <a:gd name="connsiteX1" fmla="*/ 432286 w 1715909"/>
              <a:gd name="connsiteY1" fmla="*/ 89730 h 830666"/>
              <a:gd name="connsiteX2" fmla="*/ 788373 w 1715909"/>
              <a:gd name="connsiteY2" fmla="*/ 819944 h 830666"/>
              <a:gd name="connsiteX3" fmla="*/ 1213772 w 1715909"/>
              <a:gd name="connsiteY3" fmla="*/ 154060 h 830666"/>
              <a:gd name="connsiteX4" fmla="*/ 1715909 w 1715909"/>
              <a:gd name="connsiteY4" fmla="*/ 460231 h 830666"/>
              <a:gd name="connsiteX0" fmla="*/ 0 w 1715909"/>
              <a:gd name="connsiteY0" fmla="*/ 230765 h 475066"/>
              <a:gd name="connsiteX1" fmla="*/ 432286 w 1715909"/>
              <a:gd name="connsiteY1" fmla="*/ 38930 h 475066"/>
              <a:gd name="connsiteX2" fmla="*/ 788373 w 1715909"/>
              <a:gd name="connsiteY2" fmla="*/ 464344 h 475066"/>
              <a:gd name="connsiteX3" fmla="*/ 1213772 w 1715909"/>
              <a:gd name="connsiteY3" fmla="*/ 103260 h 475066"/>
              <a:gd name="connsiteX4" fmla="*/ 1715909 w 1715909"/>
              <a:gd name="connsiteY4" fmla="*/ 409431 h 475066"/>
              <a:gd name="connsiteX0" fmla="*/ 0 w 1715909"/>
              <a:gd name="connsiteY0" fmla="*/ 230765 h 487766"/>
              <a:gd name="connsiteX1" fmla="*/ 432286 w 1715909"/>
              <a:gd name="connsiteY1" fmla="*/ 38930 h 487766"/>
              <a:gd name="connsiteX2" fmla="*/ 788373 w 1715909"/>
              <a:gd name="connsiteY2" fmla="*/ 464344 h 487766"/>
              <a:gd name="connsiteX3" fmla="*/ 1213772 w 1715909"/>
              <a:gd name="connsiteY3" fmla="*/ 179460 h 487766"/>
              <a:gd name="connsiteX4" fmla="*/ 1715909 w 1715909"/>
              <a:gd name="connsiteY4" fmla="*/ 409431 h 487766"/>
              <a:gd name="connsiteX0" fmla="*/ 0 w 1715909"/>
              <a:gd name="connsiteY0" fmla="*/ 78365 h 313922"/>
              <a:gd name="connsiteX1" fmla="*/ 432286 w 1715909"/>
              <a:gd name="connsiteY1" fmla="*/ 38930 h 313922"/>
              <a:gd name="connsiteX2" fmla="*/ 788373 w 1715909"/>
              <a:gd name="connsiteY2" fmla="*/ 311944 h 313922"/>
              <a:gd name="connsiteX3" fmla="*/ 1213772 w 1715909"/>
              <a:gd name="connsiteY3" fmla="*/ 27060 h 313922"/>
              <a:gd name="connsiteX4" fmla="*/ 1715909 w 1715909"/>
              <a:gd name="connsiteY4" fmla="*/ 257031 h 3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909" h="313922">
                <a:moveTo>
                  <a:pt x="0" y="78365"/>
                </a:moveTo>
                <a:cubicBezTo>
                  <a:pt x="232995" y="52520"/>
                  <a:pt x="300891" y="0"/>
                  <a:pt x="432286" y="38930"/>
                </a:cubicBezTo>
                <a:cubicBezTo>
                  <a:pt x="563681" y="77860"/>
                  <a:pt x="658125" y="313922"/>
                  <a:pt x="788373" y="311944"/>
                </a:cubicBezTo>
                <a:cubicBezTo>
                  <a:pt x="918621" y="309966"/>
                  <a:pt x="1059183" y="36212"/>
                  <a:pt x="1213772" y="27060"/>
                </a:cubicBezTo>
                <a:cubicBezTo>
                  <a:pt x="1368361" y="17908"/>
                  <a:pt x="1533713" y="245991"/>
                  <a:pt x="1715909" y="257031"/>
                </a:cubicBezTo>
              </a:path>
            </a:pathLst>
          </a:cu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Cube 19"/>
          <p:cNvSpPr/>
          <p:nvPr/>
        </p:nvSpPr>
        <p:spPr>
          <a:xfrm>
            <a:off x="3810000" y="1636461"/>
            <a:ext cx="1043940" cy="1404884"/>
          </a:xfrm>
          <a:prstGeom prst="cube">
            <a:avLst>
              <a:gd name="adj" fmla="val 6000"/>
            </a:avLst>
          </a:prstGeom>
          <a:ln>
            <a:solidFill>
              <a:schemeClr val="accent5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4831080" y="2347348"/>
            <a:ext cx="883920" cy="549406"/>
          </a:xfrm>
          <a:prstGeom prst="cube">
            <a:avLst>
              <a:gd name="adj" fmla="val 8774"/>
            </a:avLst>
          </a:prstGeom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59331" y="1208349"/>
            <a:ext cx="91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FADC </a:t>
            </a:r>
            <a:r>
              <a:rPr lang="en-US" sz="1400" b="1" dirty="0" smtClean="0"/>
              <a:t>x2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77491" y="1917009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FTB</a:t>
            </a:r>
            <a:r>
              <a:rPr lang="en-US" sz="1400" b="1" dirty="0" smtClean="0"/>
              <a:t> x2</a:t>
            </a:r>
            <a:endParaRPr lang="en-US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3873458" y="1845196"/>
            <a:ext cx="228600" cy="11607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flash ADC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170638" y="1845195"/>
            <a:ext cx="246380" cy="1160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zero-sup.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484222" y="1845194"/>
            <a:ext cx="247756" cy="1160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format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58502" y="2451515"/>
            <a:ext cx="441960" cy="4196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format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24615" y="2439554"/>
            <a:ext cx="324758" cy="2065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B2L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325068" y="2674315"/>
            <a:ext cx="324758" cy="203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Aurora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0" name="フリーフォーム 135"/>
          <p:cNvSpPr/>
          <p:nvPr/>
        </p:nvSpPr>
        <p:spPr>
          <a:xfrm rot="20460255">
            <a:off x="5586807" y="1987777"/>
            <a:ext cx="1260507" cy="373132"/>
          </a:xfrm>
          <a:custGeom>
            <a:avLst/>
            <a:gdLst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427145 h 427145"/>
              <a:gd name="connsiteX1" fmla="*/ 356086 w 1341259"/>
              <a:gd name="connsiteY1" fmla="*/ 82910 h 427145"/>
              <a:gd name="connsiteX2" fmla="*/ 712173 w 1341259"/>
              <a:gd name="connsiteY2" fmla="*/ 355924 h 427145"/>
              <a:gd name="connsiteX3" fmla="*/ 985172 w 1341259"/>
              <a:gd name="connsiteY3" fmla="*/ 71040 h 427145"/>
              <a:gd name="connsiteX4" fmla="*/ 1341259 w 1341259"/>
              <a:gd name="connsiteY4" fmla="*/ 142261 h 42714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259" h="391715">
                <a:moveTo>
                  <a:pt x="0" y="391715"/>
                </a:moveTo>
                <a:cubicBezTo>
                  <a:pt x="232995" y="365870"/>
                  <a:pt x="218341" y="92375"/>
                  <a:pt x="356086" y="47480"/>
                </a:cubicBezTo>
                <a:cubicBezTo>
                  <a:pt x="499000" y="72520"/>
                  <a:pt x="607325" y="322472"/>
                  <a:pt x="712173" y="320494"/>
                </a:cubicBezTo>
                <a:cubicBezTo>
                  <a:pt x="817021" y="318516"/>
                  <a:pt x="880324" y="71220"/>
                  <a:pt x="985172" y="35610"/>
                </a:cubicBezTo>
                <a:cubicBezTo>
                  <a:pt x="1090020" y="0"/>
                  <a:pt x="1159063" y="95791"/>
                  <a:pt x="1341259" y="106831"/>
                </a:cubicBezTo>
              </a:path>
            </a:pathLst>
          </a:cu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997" t="31327" b="26084"/>
          <a:stretch/>
        </p:blipFill>
        <p:spPr bwMode="auto">
          <a:xfrm>
            <a:off x="6781800" y="1723230"/>
            <a:ext cx="1367211" cy="11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7469775" y="1823918"/>
            <a:ext cx="479951" cy="891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457287" y="1911642"/>
            <a:ext cx="492443" cy="7126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000" dirty="0" smtClean="0"/>
              <a:t>basf2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6808609" y="1434599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COPPER</a:t>
            </a:r>
            <a:r>
              <a:rPr lang="en-US" sz="1400" b="1" dirty="0" smtClean="0"/>
              <a:t> x2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813760" y="1739539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HSLB</a:t>
            </a:r>
            <a:endParaRPr lang="en-US" sz="1400" dirty="0"/>
          </a:p>
        </p:txBody>
      </p:sp>
      <p:sp>
        <p:nvSpPr>
          <p:cNvPr id="36" name="Right Arrow 35"/>
          <p:cNvSpPr/>
          <p:nvPr/>
        </p:nvSpPr>
        <p:spPr>
          <a:xfrm>
            <a:off x="7825551" y="1927294"/>
            <a:ext cx="821300" cy="6556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772400" y="2075122"/>
            <a:ext cx="129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Belle II DAQ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709750" y="2522783"/>
            <a:ext cx="1213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</a:t>
            </a:r>
            <a:r>
              <a:rPr lang="en-US" sz="1100" dirty="0" err="1" smtClean="0"/>
              <a:t>EB+HLT+Strage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6619572" y="2873134"/>
            <a:ext cx="1484380" cy="801174"/>
            <a:chOff x="987010" y="3599081"/>
            <a:chExt cx="1334270" cy="730119"/>
          </a:xfrm>
        </p:grpSpPr>
        <p:sp>
          <p:nvSpPr>
            <p:cNvPr id="40" name="Cube 39"/>
            <p:cNvSpPr/>
            <p:nvPr/>
          </p:nvSpPr>
          <p:spPr>
            <a:xfrm>
              <a:off x="1142999" y="3855966"/>
              <a:ext cx="990601" cy="473234"/>
            </a:xfrm>
            <a:prstGeom prst="cube">
              <a:avLst>
                <a:gd name="adj" fmla="val 841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87010" y="3599081"/>
              <a:ext cx="1334270" cy="308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DatCon</a:t>
              </a:r>
              <a:r>
                <a:rPr lang="en-US" sz="1600" b="1" dirty="0" smtClean="0"/>
                <a:t> system</a:t>
              </a:r>
              <a:endParaRPr lang="en-US" sz="1600" b="1" dirty="0"/>
            </a:p>
          </p:txBody>
        </p:sp>
      </p:grpSp>
      <p:sp>
        <p:nvSpPr>
          <p:cNvPr id="42" name="Right Arrow 41"/>
          <p:cNvSpPr/>
          <p:nvPr/>
        </p:nvSpPr>
        <p:spPr>
          <a:xfrm>
            <a:off x="7838503" y="3106203"/>
            <a:ext cx="821300" cy="6556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742759" y="3254031"/>
            <a:ext cx="95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PXD </a:t>
            </a:r>
            <a:r>
              <a:rPr lang="en-US" dirty="0" err="1" smtClean="0"/>
              <a:t>RoI</a:t>
            </a:r>
            <a:endParaRPr lang="en-US" dirty="0"/>
          </a:p>
        </p:txBody>
      </p:sp>
      <p:sp>
        <p:nvSpPr>
          <p:cNvPr id="44" name="Freeform 43"/>
          <p:cNvSpPr/>
          <p:nvPr/>
        </p:nvSpPr>
        <p:spPr>
          <a:xfrm>
            <a:off x="5674692" y="2661316"/>
            <a:ext cx="1107108" cy="772715"/>
          </a:xfrm>
          <a:custGeom>
            <a:avLst/>
            <a:gdLst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96240 w 944880"/>
              <a:gd name="connsiteY5" fmla="*/ 262201 h 1438481"/>
              <a:gd name="connsiteX6" fmla="*/ 408432 w 944880"/>
              <a:gd name="connsiteY6" fmla="*/ 341449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96240 w 944880"/>
              <a:gd name="connsiteY5" fmla="*/ 262201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12064 w 944880"/>
              <a:gd name="connsiteY8" fmla="*/ 591385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12064 w 944880"/>
              <a:gd name="connsiteY8" fmla="*/ 591385 h 1438481"/>
              <a:gd name="connsiteX9" fmla="*/ 566928 w 944880"/>
              <a:gd name="connsiteY9" fmla="*/ 780361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42544 w 944880"/>
              <a:gd name="connsiteY8" fmla="*/ 621865 h 1438481"/>
              <a:gd name="connsiteX9" fmla="*/ 566928 w 944880"/>
              <a:gd name="connsiteY9" fmla="*/ 780361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9433 h 1439553"/>
              <a:gd name="connsiteX1" fmla="*/ 54864 w 944880"/>
              <a:gd name="connsiteY1" fmla="*/ 1145 h 1439553"/>
              <a:gd name="connsiteX2" fmla="*/ 146304 w 944880"/>
              <a:gd name="connsiteY2" fmla="*/ 13337 h 1439553"/>
              <a:gd name="connsiteX3" fmla="*/ 140208 w 944880"/>
              <a:gd name="connsiteY3" fmla="*/ 104777 h 1439553"/>
              <a:gd name="connsiteX4" fmla="*/ 237744 w 944880"/>
              <a:gd name="connsiteY4" fmla="*/ 208409 h 1439553"/>
              <a:gd name="connsiteX5" fmla="*/ 359664 w 944880"/>
              <a:gd name="connsiteY5" fmla="*/ 275465 h 1439553"/>
              <a:gd name="connsiteX6" fmla="*/ 420624 w 944880"/>
              <a:gd name="connsiteY6" fmla="*/ 397385 h 1439553"/>
              <a:gd name="connsiteX7" fmla="*/ 451104 w 944880"/>
              <a:gd name="connsiteY7" fmla="*/ 531497 h 1439553"/>
              <a:gd name="connsiteX8" fmla="*/ 542544 w 944880"/>
              <a:gd name="connsiteY8" fmla="*/ 622937 h 1439553"/>
              <a:gd name="connsiteX9" fmla="*/ 566928 w 944880"/>
              <a:gd name="connsiteY9" fmla="*/ 781433 h 1439553"/>
              <a:gd name="connsiteX10" fmla="*/ 542544 w 944880"/>
              <a:gd name="connsiteY10" fmla="*/ 921641 h 1439553"/>
              <a:gd name="connsiteX11" fmla="*/ 609600 w 944880"/>
              <a:gd name="connsiteY11" fmla="*/ 1104521 h 1439553"/>
              <a:gd name="connsiteX12" fmla="*/ 701040 w 944880"/>
              <a:gd name="connsiteY12" fmla="*/ 1238633 h 1439553"/>
              <a:gd name="connsiteX13" fmla="*/ 737616 w 944880"/>
              <a:gd name="connsiteY13" fmla="*/ 1427609 h 1439553"/>
              <a:gd name="connsiteX14" fmla="*/ 890016 w 944880"/>
              <a:gd name="connsiteY14" fmla="*/ 1421513 h 1439553"/>
              <a:gd name="connsiteX15" fmla="*/ 944880 w 944880"/>
              <a:gd name="connsiteY15" fmla="*/ 1433705 h 1439553"/>
              <a:gd name="connsiteX0" fmla="*/ 0 w 944880"/>
              <a:gd name="connsiteY0" fmla="*/ 22482 h 1442602"/>
              <a:gd name="connsiteX1" fmla="*/ 54864 w 944880"/>
              <a:gd name="connsiteY1" fmla="*/ 4194 h 1442602"/>
              <a:gd name="connsiteX2" fmla="*/ 146304 w 944880"/>
              <a:gd name="connsiteY2" fmla="*/ 16386 h 1442602"/>
              <a:gd name="connsiteX3" fmla="*/ 195072 w 944880"/>
              <a:gd name="connsiteY3" fmla="*/ 162690 h 1442602"/>
              <a:gd name="connsiteX4" fmla="*/ 237744 w 944880"/>
              <a:gd name="connsiteY4" fmla="*/ 211458 h 1442602"/>
              <a:gd name="connsiteX5" fmla="*/ 359664 w 944880"/>
              <a:gd name="connsiteY5" fmla="*/ 278514 h 1442602"/>
              <a:gd name="connsiteX6" fmla="*/ 420624 w 944880"/>
              <a:gd name="connsiteY6" fmla="*/ 400434 h 1442602"/>
              <a:gd name="connsiteX7" fmla="*/ 451104 w 944880"/>
              <a:gd name="connsiteY7" fmla="*/ 534546 h 1442602"/>
              <a:gd name="connsiteX8" fmla="*/ 542544 w 944880"/>
              <a:gd name="connsiteY8" fmla="*/ 625986 h 1442602"/>
              <a:gd name="connsiteX9" fmla="*/ 566928 w 944880"/>
              <a:gd name="connsiteY9" fmla="*/ 784482 h 1442602"/>
              <a:gd name="connsiteX10" fmla="*/ 542544 w 944880"/>
              <a:gd name="connsiteY10" fmla="*/ 924690 h 1442602"/>
              <a:gd name="connsiteX11" fmla="*/ 609600 w 944880"/>
              <a:gd name="connsiteY11" fmla="*/ 1107570 h 1442602"/>
              <a:gd name="connsiteX12" fmla="*/ 701040 w 944880"/>
              <a:gd name="connsiteY12" fmla="*/ 1241682 h 1442602"/>
              <a:gd name="connsiteX13" fmla="*/ 737616 w 944880"/>
              <a:gd name="connsiteY13" fmla="*/ 1430658 h 1442602"/>
              <a:gd name="connsiteX14" fmla="*/ 890016 w 944880"/>
              <a:gd name="connsiteY14" fmla="*/ 1424562 h 1442602"/>
              <a:gd name="connsiteX15" fmla="*/ 944880 w 944880"/>
              <a:gd name="connsiteY15" fmla="*/ 1436754 h 1442602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37744 w 944880"/>
              <a:gd name="connsiteY4" fmla="*/ 209624 h 1440768"/>
              <a:gd name="connsiteX5" fmla="*/ 359664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359664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73024 w 944880"/>
              <a:gd name="connsiteY8" fmla="*/ 666824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73024 w 944880"/>
              <a:gd name="connsiteY8" fmla="*/ 666824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33984 w 944880"/>
              <a:gd name="connsiteY11" fmla="*/ 1093544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38546"/>
              <a:gd name="connsiteX1" fmla="*/ 54864 w 944880"/>
              <a:gd name="connsiteY1" fmla="*/ 2360 h 1438546"/>
              <a:gd name="connsiteX2" fmla="*/ 146304 w 944880"/>
              <a:gd name="connsiteY2" fmla="*/ 14552 h 1438546"/>
              <a:gd name="connsiteX3" fmla="*/ 182880 w 944880"/>
              <a:gd name="connsiteY3" fmla="*/ 130376 h 1438546"/>
              <a:gd name="connsiteX4" fmla="*/ 286512 w 944880"/>
              <a:gd name="connsiteY4" fmla="*/ 209624 h 1438546"/>
              <a:gd name="connsiteX5" fmla="*/ 426720 w 944880"/>
              <a:gd name="connsiteY5" fmla="*/ 276680 h 1438546"/>
              <a:gd name="connsiteX6" fmla="*/ 414528 w 944880"/>
              <a:gd name="connsiteY6" fmla="*/ 435176 h 1438546"/>
              <a:gd name="connsiteX7" fmla="*/ 463296 w 944880"/>
              <a:gd name="connsiteY7" fmla="*/ 593672 h 1438546"/>
              <a:gd name="connsiteX8" fmla="*/ 573024 w 944880"/>
              <a:gd name="connsiteY8" fmla="*/ 666824 h 1438546"/>
              <a:gd name="connsiteX9" fmla="*/ 566928 w 944880"/>
              <a:gd name="connsiteY9" fmla="*/ 782648 h 1438546"/>
              <a:gd name="connsiteX10" fmla="*/ 542544 w 944880"/>
              <a:gd name="connsiteY10" fmla="*/ 922856 h 1438546"/>
              <a:gd name="connsiteX11" fmla="*/ 633984 w 944880"/>
              <a:gd name="connsiteY11" fmla="*/ 1093544 h 1438546"/>
              <a:gd name="connsiteX12" fmla="*/ 640080 w 944880"/>
              <a:gd name="connsiteY12" fmla="*/ 1270328 h 1438546"/>
              <a:gd name="connsiteX13" fmla="*/ 737616 w 944880"/>
              <a:gd name="connsiteY13" fmla="*/ 1428824 h 1438546"/>
              <a:gd name="connsiteX14" fmla="*/ 890016 w 944880"/>
              <a:gd name="connsiteY14" fmla="*/ 1422728 h 1438546"/>
              <a:gd name="connsiteX15" fmla="*/ 944880 w 944880"/>
              <a:gd name="connsiteY15" fmla="*/ 1434920 h 1438546"/>
              <a:gd name="connsiteX0" fmla="*/ 0 w 944880"/>
              <a:gd name="connsiteY0" fmla="*/ 20648 h 1445289"/>
              <a:gd name="connsiteX1" fmla="*/ 54864 w 944880"/>
              <a:gd name="connsiteY1" fmla="*/ 2360 h 1445289"/>
              <a:gd name="connsiteX2" fmla="*/ 146304 w 944880"/>
              <a:gd name="connsiteY2" fmla="*/ 14552 h 1445289"/>
              <a:gd name="connsiteX3" fmla="*/ 182880 w 944880"/>
              <a:gd name="connsiteY3" fmla="*/ 130376 h 1445289"/>
              <a:gd name="connsiteX4" fmla="*/ 286512 w 944880"/>
              <a:gd name="connsiteY4" fmla="*/ 209624 h 1445289"/>
              <a:gd name="connsiteX5" fmla="*/ 426720 w 944880"/>
              <a:gd name="connsiteY5" fmla="*/ 276680 h 1445289"/>
              <a:gd name="connsiteX6" fmla="*/ 414528 w 944880"/>
              <a:gd name="connsiteY6" fmla="*/ 435176 h 1445289"/>
              <a:gd name="connsiteX7" fmla="*/ 463296 w 944880"/>
              <a:gd name="connsiteY7" fmla="*/ 593672 h 1445289"/>
              <a:gd name="connsiteX8" fmla="*/ 573024 w 944880"/>
              <a:gd name="connsiteY8" fmla="*/ 666824 h 1445289"/>
              <a:gd name="connsiteX9" fmla="*/ 566928 w 944880"/>
              <a:gd name="connsiteY9" fmla="*/ 782648 h 1445289"/>
              <a:gd name="connsiteX10" fmla="*/ 542544 w 944880"/>
              <a:gd name="connsiteY10" fmla="*/ 922856 h 1445289"/>
              <a:gd name="connsiteX11" fmla="*/ 633984 w 944880"/>
              <a:gd name="connsiteY11" fmla="*/ 1093544 h 1445289"/>
              <a:gd name="connsiteX12" fmla="*/ 640080 w 944880"/>
              <a:gd name="connsiteY12" fmla="*/ 1270328 h 1445289"/>
              <a:gd name="connsiteX13" fmla="*/ 737616 w 944880"/>
              <a:gd name="connsiteY13" fmla="*/ 1428824 h 1445289"/>
              <a:gd name="connsiteX14" fmla="*/ 841248 w 944880"/>
              <a:gd name="connsiteY14" fmla="*/ 1441016 h 1445289"/>
              <a:gd name="connsiteX15" fmla="*/ 944880 w 944880"/>
              <a:gd name="connsiteY15" fmla="*/ 1434920 h 1445289"/>
              <a:gd name="connsiteX0" fmla="*/ 0 w 944880"/>
              <a:gd name="connsiteY0" fmla="*/ 30682 h 1455323"/>
              <a:gd name="connsiteX1" fmla="*/ 85344 w 944880"/>
              <a:gd name="connsiteY1" fmla="*/ 202 h 1455323"/>
              <a:gd name="connsiteX2" fmla="*/ 146304 w 944880"/>
              <a:gd name="connsiteY2" fmla="*/ 24586 h 1455323"/>
              <a:gd name="connsiteX3" fmla="*/ 182880 w 944880"/>
              <a:gd name="connsiteY3" fmla="*/ 140410 h 1455323"/>
              <a:gd name="connsiteX4" fmla="*/ 286512 w 944880"/>
              <a:gd name="connsiteY4" fmla="*/ 219658 h 1455323"/>
              <a:gd name="connsiteX5" fmla="*/ 426720 w 944880"/>
              <a:gd name="connsiteY5" fmla="*/ 286714 h 1455323"/>
              <a:gd name="connsiteX6" fmla="*/ 414528 w 944880"/>
              <a:gd name="connsiteY6" fmla="*/ 445210 h 1455323"/>
              <a:gd name="connsiteX7" fmla="*/ 463296 w 944880"/>
              <a:gd name="connsiteY7" fmla="*/ 603706 h 1455323"/>
              <a:gd name="connsiteX8" fmla="*/ 573024 w 944880"/>
              <a:gd name="connsiteY8" fmla="*/ 676858 h 1455323"/>
              <a:gd name="connsiteX9" fmla="*/ 566928 w 944880"/>
              <a:gd name="connsiteY9" fmla="*/ 792682 h 1455323"/>
              <a:gd name="connsiteX10" fmla="*/ 542544 w 944880"/>
              <a:gd name="connsiteY10" fmla="*/ 932890 h 1455323"/>
              <a:gd name="connsiteX11" fmla="*/ 633984 w 944880"/>
              <a:gd name="connsiteY11" fmla="*/ 1103578 h 1455323"/>
              <a:gd name="connsiteX12" fmla="*/ 640080 w 944880"/>
              <a:gd name="connsiteY12" fmla="*/ 1280362 h 1455323"/>
              <a:gd name="connsiteX13" fmla="*/ 737616 w 944880"/>
              <a:gd name="connsiteY13" fmla="*/ 1438858 h 1455323"/>
              <a:gd name="connsiteX14" fmla="*/ 841248 w 944880"/>
              <a:gd name="connsiteY14" fmla="*/ 1451050 h 1455323"/>
              <a:gd name="connsiteX15" fmla="*/ 944880 w 944880"/>
              <a:gd name="connsiteY15" fmla="*/ 1444954 h 1455323"/>
              <a:gd name="connsiteX0" fmla="*/ 0 w 944880"/>
              <a:gd name="connsiteY0" fmla="*/ 31368 h 1456009"/>
              <a:gd name="connsiteX1" fmla="*/ 85344 w 944880"/>
              <a:gd name="connsiteY1" fmla="*/ 888 h 1456009"/>
              <a:gd name="connsiteX2" fmla="*/ 176784 w 944880"/>
              <a:gd name="connsiteY2" fmla="*/ 67944 h 1456009"/>
              <a:gd name="connsiteX3" fmla="*/ 182880 w 944880"/>
              <a:gd name="connsiteY3" fmla="*/ 141096 h 1456009"/>
              <a:gd name="connsiteX4" fmla="*/ 286512 w 944880"/>
              <a:gd name="connsiteY4" fmla="*/ 220344 h 1456009"/>
              <a:gd name="connsiteX5" fmla="*/ 426720 w 944880"/>
              <a:gd name="connsiteY5" fmla="*/ 287400 h 1456009"/>
              <a:gd name="connsiteX6" fmla="*/ 414528 w 944880"/>
              <a:gd name="connsiteY6" fmla="*/ 445896 h 1456009"/>
              <a:gd name="connsiteX7" fmla="*/ 463296 w 944880"/>
              <a:gd name="connsiteY7" fmla="*/ 604392 h 1456009"/>
              <a:gd name="connsiteX8" fmla="*/ 573024 w 944880"/>
              <a:gd name="connsiteY8" fmla="*/ 677544 h 1456009"/>
              <a:gd name="connsiteX9" fmla="*/ 566928 w 944880"/>
              <a:gd name="connsiteY9" fmla="*/ 793368 h 1456009"/>
              <a:gd name="connsiteX10" fmla="*/ 542544 w 944880"/>
              <a:gd name="connsiteY10" fmla="*/ 933576 h 1456009"/>
              <a:gd name="connsiteX11" fmla="*/ 633984 w 944880"/>
              <a:gd name="connsiteY11" fmla="*/ 1104264 h 1456009"/>
              <a:gd name="connsiteX12" fmla="*/ 640080 w 944880"/>
              <a:gd name="connsiteY12" fmla="*/ 1281048 h 1456009"/>
              <a:gd name="connsiteX13" fmla="*/ 737616 w 944880"/>
              <a:gd name="connsiteY13" fmla="*/ 1439544 h 1456009"/>
              <a:gd name="connsiteX14" fmla="*/ 841248 w 944880"/>
              <a:gd name="connsiteY14" fmla="*/ 1451736 h 1456009"/>
              <a:gd name="connsiteX15" fmla="*/ 944880 w 944880"/>
              <a:gd name="connsiteY15" fmla="*/ 1445640 h 1456009"/>
              <a:gd name="connsiteX0" fmla="*/ 0 w 944880"/>
              <a:gd name="connsiteY0" fmla="*/ 9394 h 1434035"/>
              <a:gd name="connsiteX1" fmla="*/ 85344 w 944880"/>
              <a:gd name="connsiteY1" fmla="*/ 3298 h 1434035"/>
              <a:gd name="connsiteX2" fmla="*/ 176784 w 944880"/>
              <a:gd name="connsiteY2" fmla="*/ 45970 h 1434035"/>
              <a:gd name="connsiteX3" fmla="*/ 182880 w 944880"/>
              <a:gd name="connsiteY3" fmla="*/ 119122 h 1434035"/>
              <a:gd name="connsiteX4" fmla="*/ 286512 w 944880"/>
              <a:gd name="connsiteY4" fmla="*/ 198370 h 1434035"/>
              <a:gd name="connsiteX5" fmla="*/ 426720 w 944880"/>
              <a:gd name="connsiteY5" fmla="*/ 265426 h 1434035"/>
              <a:gd name="connsiteX6" fmla="*/ 414528 w 944880"/>
              <a:gd name="connsiteY6" fmla="*/ 423922 h 1434035"/>
              <a:gd name="connsiteX7" fmla="*/ 463296 w 944880"/>
              <a:gd name="connsiteY7" fmla="*/ 582418 h 1434035"/>
              <a:gd name="connsiteX8" fmla="*/ 573024 w 944880"/>
              <a:gd name="connsiteY8" fmla="*/ 655570 h 1434035"/>
              <a:gd name="connsiteX9" fmla="*/ 566928 w 944880"/>
              <a:gd name="connsiteY9" fmla="*/ 771394 h 1434035"/>
              <a:gd name="connsiteX10" fmla="*/ 542544 w 944880"/>
              <a:gd name="connsiteY10" fmla="*/ 911602 h 1434035"/>
              <a:gd name="connsiteX11" fmla="*/ 633984 w 944880"/>
              <a:gd name="connsiteY11" fmla="*/ 1082290 h 1434035"/>
              <a:gd name="connsiteX12" fmla="*/ 640080 w 944880"/>
              <a:gd name="connsiteY12" fmla="*/ 1259074 h 1434035"/>
              <a:gd name="connsiteX13" fmla="*/ 737616 w 944880"/>
              <a:gd name="connsiteY13" fmla="*/ 1417570 h 1434035"/>
              <a:gd name="connsiteX14" fmla="*/ 841248 w 944880"/>
              <a:gd name="connsiteY14" fmla="*/ 1429762 h 1434035"/>
              <a:gd name="connsiteX15" fmla="*/ 944880 w 944880"/>
              <a:gd name="connsiteY15" fmla="*/ 1423666 h 1434035"/>
              <a:gd name="connsiteX0" fmla="*/ 0 w 944880"/>
              <a:gd name="connsiteY0" fmla="*/ 10505 h 1435146"/>
              <a:gd name="connsiteX1" fmla="*/ 85344 w 944880"/>
              <a:gd name="connsiteY1" fmla="*/ 4409 h 1435146"/>
              <a:gd name="connsiteX2" fmla="*/ 146304 w 944880"/>
              <a:gd name="connsiteY2" fmla="*/ 10505 h 1435146"/>
              <a:gd name="connsiteX3" fmla="*/ 182880 w 944880"/>
              <a:gd name="connsiteY3" fmla="*/ 120233 h 1435146"/>
              <a:gd name="connsiteX4" fmla="*/ 286512 w 944880"/>
              <a:gd name="connsiteY4" fmla="*/ 199481 h 1435146"/>
              <a:gd name="connsiteX5" fmla="*/ 426720 w 944880"/>
              <a:gd name="connsiteY5" fmla="*/ 266537 h 1435146"/>
              <a:gd name="connsiteX6" fmla="*/ 414528 w 944880"/>
              <a:gd name="connsiteY6" fmla="*/ 425033 h 1435146"/>
              <a:gd name="connsiteX7" fmla="*/ 463296 w 944880"/>
              <a:gd name="connsiteY7" fmla="*/ 583529 h 1435146"/>
              <a:gd name="connsiteX8" fmla="*/ 573024 w 944880"/>
              <a:gd name="connsiteY8" fmla="*/ 656681 h 1435146"/>
              <a:gd name="connsiteX9" fmla="*/ 566928 w 944880"/>
              <a:gd name="connsiteY9" fmla="*/ 772505 h 1435146"/>
              <a:gd name="connsiteX10" fmla="*/ 542544 w 944880"/>
              <a:gd name="connsiteY10" fmla="*/ 912713 h 1435146"/>
              <a:gd name="connsiteX11" fmla="*/ 633984 w 944880"/>
              <a:gd name="connsiteY11" fmla="*/ 1083401 h 1435146"/>
              <a:gd name="connsiteX12" fmla="*/ 640080 w 944880"/>
              <a:gd name="connsiteY12" fmla="*/ 1260185 h 1435146"/>
              <a:gd name="connsiteX13" fmla="*/ 737616 w 944880"/>
              <a:gd name="connsiteY13" fmla="*/ 1418681 h 1435146"/>
              <a:gd name="connsiteX14" fmla="*/ 841248 w 944880"/>
              <a:gd name="connsiteY14" fmla="*/ 1430873 h 1435146"/>
              <a:gd name="connsiteX15" fmla="*/ 944880 w 944880"/>
              <a:gd name="connsiteY15" fmla="*/ 1424777 h 1435146"/>
              <a:gd name="connsiteX0" fmla="*/ 0 w 944880"/>
              <a:gd name="connsiteY0" fmla="*/ 24384 h 1449025"/>
              <a:gd name="connsiteX1" fmla="*/ 85344 w 944880"/>
              <a:gd name="connsiteY1" fmla="*/ 0 h 1449025"/>
              <a:gd name="connsiteX2" fmla="*/ 146304 w 944880"/>
              <a:gd name="connsiteY2" fmla="*/ 24384 h 1449025"/>
              <a:gd name="connsiteX3" fmla="*/ 182880 w 944880"/>
              <a:gd name="connsiteY3" fmla="*/ 134112 h 1449025"/>
              <a:gd name="connsiteX4" fmla="*/ 286512 w 944880"/>
              <a:gd name="connsiteY4" fmla="*/ 213360 h 1449025"/>
              <a:gd name="connsiteX5" fmla="*/ 426720 w 944880"/>
              <a:gd name="connsiteY5" fmla="*/ 280416 h 1449025"/>
              <a:gd name="connsiteX6" fmla="*/ 414528 w 944880"/>
              <a:gd name="connsiteY6" fmla="*/ 438912 h 1449025"/>
              <a:gd name="connsiteX7" fmla="*/ 463296 w 944880"/>
              <a:gd name="connsiteY7" fmla="*/ 597408 h 1449025"/>
              <a:gd name="connsiteX8" fmla="*/ 573024 w 944880"/>
              <a:gd name="connsiteY8" fmla="*/ 670560 h 1449025"/>
              <a:gd name="connsiteX9" fmla="*/ 566928 w 944880"/>
              <a:gd name="connsiteY9" fmla="*/ 786384 h 1449025"/>
              <a:gd name="connsiteX10" fmla="*/ 542544 w 944880"/>
              <a:gd name="connsiteY10" fmla="*/ 926592 h 1449025"/>
              <a:gd name="connsiteX11" fmla="*/ 633984 w 944880"/>
              <a:gd name="connsiteY11" fmla="*/ 1097280 h 1449025"/>
              <a:gd name="connsiteX12" fmla="*/ 640080 w 944880"/>
              <a:gd name="connsiteY12" fmla="*/ 1274064 h 1449025"/>
              <a:gd name="connsiteX13" fmla="*/ 737616 w 944880"/>
              <a:gd name="connsiteY13" fmla="*/ 1432560 h 1449025"/>
              <a:gd name="connsiteX14" fmla="*/ 841248 w 944880"/>
              <a:gd name="connsiteY14" fmla="*/ 1444752 h 1449025"/>
              <a:gd name="connsiteX15" fmla="*/ 944880 w 944880"/>
              <a:gd name="connsiteY15" fmla="*/ 1438656 h 1449025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66928 w 944880"/>
              <a:gd name="connsiteY9" fmla="*/ 786384 h 1445171"/>
              <a:gd name="connsiteX10" fmla="*/ 542544 w 944880"/>
              <a:gd name="connsiteY10" fmla="*/ 92659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66928 w 944880"/>
              <a:gd name="connsiteY9" fmla="*/ 786384 h 1445171"/>
              <a:gd name="connsiteX10" fmla="*/ 542544 w 944880"/>
              <a:gd name="connsiteY10" fmla="*/ 95707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2544 w 944880"/>
              <a:gd name="connsiteY10" fmla="*/ 95707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2544 w 944880"/>
              <a:gd name="connsiteY10" fmla="*/ 957072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60832 w 944880"/>
              <a:gd name="connsiteY8" fmla="*/ 694944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7678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60832 w 944880"/>
              <a:gd name="connsiteY8" fmla="*/ 694944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4880" h="1445171">
                <a:moveTo>
                  <a:pt x="0" y="24384"/>
                </a:moveTo>
                <a:cubicBezTo>
                  <a:pt x="19812" y="14732"/>
                  <a:pt x="55880" y="0"/>
                  <a:pt x="85344" y="0"/>
                </a:cubicBezTo>
                <a:cubicBezTo>
                  <a:pt x="114808" y="0"/>
                  <a:pt x="160528" y="2032"/>
                  <a:pt x="176784" y="24384"/>
                </a:cubicBezTo>
                <a:cubicBezTo>
                  <a:pt x="193040" y="46736"/>
                  <a:pt x="164592" y="102616"/>
                  <a:pt x="182880" y="134112"/>
                </a:cubicBezTo>
                <a:cubicBezTo>
                  <a:pt x="201168" y="165608"/>
                  <a:pt x="245872" y="188976"/>
                  <a:pt x="286512" y="213360"/>
                </a:cubicBezTo>
                <a:cubicBezTo>
                  <a:pt x="327152" y="237744"/>
                  <a:pt x="405384" y="242824"/>
                  <a:pt x="426720" y="280416"/>
                </a:cubicBezTo>
                <a:cubicBezTo>
                  <a:pt x="448056" y="318008"/>
                  <a:pt x="408432" y="386080"/>
                  <a:pt x="414528" y="438912"/>
                </a:cubicBezTo>
                <a:cubicBezTo>
                  <a:pt x="420624" y="491744"/>
                  <a:pt x="438912" y="554736"/>
                  <a:pt x="463296" y="597408"/>
                </a:cubicBezTo>
                <a:cubicBezTo>
                  <a:pt x="487680" y="640080"/>
                  <a:pt x="539496" y="653288"/>
                  <a:pt x="560832" y="694944"/>
                </a:cubicBezTo>
                <a:cubicBezTo>
                  <a:pt x="582168" y="736600"/>
                  <a:pt x="593344" y="800608"/>
                  <a:pt x="591312" y="847344"/>
                </a:cubicBezTo>
                <a:cubicBezTo>
                  <a:pt x="589280" y="894080"/>
                  <a:pt x="537464" y="930656"/>
                  <a:pt x="548640" y="975360"/>
                </a:cubicBezTo>
                <a:cubicBezTo>
                  <a:pt x="559816" y="1020064"/>
                  <a:pt x="643128" y="1065784"/>
                  <a:pt x="658368" y="1115568"/>
                </a:cubicBezTo>
                <a:cubicBezTo>
                  <a:pt x="673608" y="1165352"/>
                  <a:pt x="633984" y="1223264"/>
                  <a:pt x="640080" y="1274064"/>
                </a:cubicBezTo>
                <a:cubicBezTo>
                  <a:pt x="646176" y="1324864"/>
                  <a:pt x="661416" y="1391920"/>
                  <a:pt x="694944" y="1420368"/>
                </a:cubicBezTo>
                <a:cubicBezTo>
                  <a:pt x="728472" y="1448816"/>
                  <a:pt x="799592" y="1441704"/>
                  <a:pt x="841248" y="1444752"/>
                </a:cubicBezTo>
                <a:cubicBezTo>
                  <a:pt x="882904" y="1447800"/>
                  <a:pt x="934720" y="1433068"/>
                  <a:pt x="944880" y="1438656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953000" y="1662044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accent4">
                    <a:lumMod val="50000"/>
                  </a:schemeClr>
                </a:solidFill>
              </a:rPr>
              <a:t>データの流れ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20333197">
            <a:off x="5883426" y="219871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belle2link</a:t>
            </a:r>
            <a:endParaRPr lang="en-US" sz="1200" b="1" dirty="0"/>
          </a:p>
        </p:txBody>
      </p:sp>
      <p:sp>
        <p:nvSpPr>
          <p:cNvPr id="47" name="TextBox 46"/>
          <p:cNvSpPr txBox="1"/>
          <p:nvPr/>
        </p:nvSpPr>
        <p:spPr>
          <a:xfrm rot="3352395">
            <a:off x="5982303" y="2845400"/>
            <a:ext cx="878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Aurora link</a:t>
            </a:r>
            <a:endParaRPr lang="en-US" sz="12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911783" y="1362930"/>
            <a:ext cx="63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~2m</a:t>
            </a:r>
          </a:p>
          <a:p>
            <a:pPr algn="ctr"/>
            <a:r>
              <a:rPr lang="en-US" sz="1200" dirty="0" smtClean="0"/>
              <a:t>copper</a:t>
            </a:r>
          </a:p>
          <a:p>
            <a:pPr algn="ctr"/>
            <a:r>
              <a:rPr lang="en-US" sz="1200" dirty="0" smtClean="0"/>
              <a:t>cables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2419969" y="2800562"/>
            <a:ext cx="724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Junction</a:t>
            </a:r>
          </a:p>
          <a:p>
            <a:pPr algn="ctr"/>
            <a:r>
              <a:rPr lang="en-US" sz="1200" b="1" dirty="0" smtClean="0"/>
              <a:t>boxes</a:t>
            </a:r>
            <a:endParaRPr lang="en-US" sz="1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3143225" y="1400064"/>
            <a:ext cx="63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~10m</a:t>
            </a:r>
          </a:p>
          <a:p>
            <a:pPr algn="ctr"/>
            <a:r>
              <a:rPr lang="en-US" sz="1200" dirty="0" smtClean="0"/>
              <a:t>copper</a:t>
            </a:r>
          </a:p>
          <a:p>
            <a:pPr algn="ctr"/>
            <a:r>
              <a:rPr lang="en-US" sz="1200" dirty="0" smtClean="0"/>
              <a:t>cables</a:t>
            </a:r>
            <a:endParaRPr lang="en-US" sz="1200" dirty="0"/>
          </a:p>
        </p:txBody>
      </p:sp>
      <p:pic>
        <p:nvPicPr>
          <p:cNvPr id="51" name="Picture 2" descr="C:\Users\friedl\Desktop\frontend.jpg"/>
          <p:cNvPicPr>
            <a:picLocks noChangeAspect="1" noChangeArrowheads="1"/>
          </p:cNvPicPr>
          <p:nvPr/>
        </p:nvPicPr>
        <p:blipFill>
          <a:blip r:embed="rId3" cstate="print"/>
          <a:srcRect t="16218"/>
          <a:stretch>
            <a:fillRect/>
          </a:stretch>
        </p:blipFill>
        <p:spPr bwMode="auto">
          <a:xfrm>
            <a:off x="76200" y="1875414"/>
            <a:ext cx="1842881" cy="10328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2" name="TextBox 51"/>
          <p:cNvSpPr txBox="1"/>
          <p:nvPr/>
        </p:nvSpPr>
        <p:spPr>
          <a:xfrm>
            <a:off x="0" y="1498587"/>
            <a:ext cx="196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/>
              <a:t>試験用</a:t>
            </a:r>
            <a:r>
              <a:rPr lang="en-US" altLang="ja-JP" b="1" dirty="0" smtClean="0"/>
              <a:t>SVD</a:t>
            </a:r>
            <a:r>
              <a:rPr lang="ja-JP" altLang="en-US" b="1" dirty="0" smtClean="0"/>
              <a:t>検出器</a:t>
            </a:r>
            <a:endParaRPr lang="en-US" b="1" dirty="0"/>
          </a:p>
        </p:txBody>
      </p:sp>
      <p:grpSp>
        <p:nvGrpSpPr>
          <p:cNvPr id="56" name="Group 55"/>
          <p:cNvGrpSpPr/>
          <p:nvPr/>
        </p:nvGrpSpPr>
        <p:grpSpPr>
          <a:xfrm>
            <a:off x="6654729" y="1219200"/>
            <a:ext cx="2489271" cy="3121152"/>
            <a:chOff x="6654729" y="1208349"/>
            <a:chExt cx="2489271" cy="3121152"/>
          </a:xfrm>
        </p:grpSpPr>
        <p:pic>
          <p:nvPicPr>
            <p:cNvPr id="5122" name="Picture 2" descr="C:\Users\katsuro\Downloads\IMG_1245(1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4697" y="1208349"/>
              <a:ext cx="2340864" cy="31211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6654729" y="1219200"/>
              <a:ext cx="2489271" cy="369332"/>
            </a:xfrm>
            <a:prstGeom prst="rect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  <a:alpha val="60000"/>
                  </a:schemeClr>
                </a:gs>
                <a:gs pos="35000">
                  <a:schemeClr val="accent1">
                    <a:tint val="37000"/>
                    <a:satMod val="300000"/>
                    <a:alpha val="60000"/>
                  </a:schemeClr>
                </a:gs>
                <a:gs pos="100000">
                  <a:schemeClr val="accent1">
                    <a:tint val="15000"/>
                    <a:satMod val="350000"/>
                    <a:alpha val="6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/>
                <a:t>Belle II DAQ</a:t>
              </a:r>
              <a:r>
                <a:rPr lang="ja-JP" altLang="en-US" b="1" dirty="0"/>
                <a:t> </a:t>
              </a:r>
              <a:r>
                <a:rPr lang="ja-JP" altLang="en-US" b="1" dirty="0" smtClean="0"/>
                <a:t>セットアップ</a:t>
              </a:r>
              <a:endParaRPr lang="en-US" b="1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704697" y="4465319"/>
            <a:ext cx="2340864" cy="1971041"/>
            <a:chOff x="6704697" y="4465319"/>
            <a:chExt cx="2340864" cy="1971041"/>
          </a:xfrm>
        </p:grpSpPr>
        <p:pic>
          <p:nvPicPr>
            <p:cNvPr id="5123" name="Picture 3" descr="C:\Users\katsuro\Downloads\IMG_131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33" b="13115"/>
            <a:stretch/>
          </p:blipFill>
          <p:spPr bwMode="auto">
            <a:xfrm>
              <a:off x="6704697" y="4465319"/>
              <a:ext cx="2340864" cy="19710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6736624" y="4486390"/>
              <a:ext cx="2254976" cy="369332"/>
            </a:xfrm>
            <a:prstGeom prst="rect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  <a:alpha val="60000"/>
                  </a:schemeClr>
                </a:gs>
                <a:gs pos="35000">
                  <a:schemeClr val="accent1">
                    <a:tint val="37000"/>
                    <a:satMod val="300000"/>
                    <a:alpha val="60000"/>
                  </a:schemeClr>
                </a:gs>
                <a:gs pos="100000">
                  <a:schemeClr val="accent1">
                    <a:tint val="15000"/>
                    <a:satMod val="350000"/>
                    <a:alpha val="6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/>
                <a:t>PXD-</a:t>
              </a:r>
              <a:r>
                <a:rPr lang="en-US" b="1" dirty="0" err="1" smtClean="0"/>
                <a:t>DatCon</a:t>
              </a:r>
              <a:r>
                <a:rPr lang="en-US" b="1" dirty="0" smtClean="0"/>
                <a:t> </a:t>
              </a:r>
              <a:r>
                <a:rPr lang="ja-JP" altLang="en-US" b="1" dirty="0" smtClean="0"/>
                <a:t>シ</a:t>
              </a:r>
              <a:r>
                <a:rPr lang="ja-JP" altLang="en-US" b="1" dirty="0"/>
                <a:t>ステム</a:t>
              </a:r>
              <a:endParaRPr lang="en-US" b="1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707067" y="1219200"/>
            <a:ext cx="2775121" cy="5117562"/>
            <a:chOff x="3707067" y="1280747"/>
            <a:chExt cx="2775121" cy="5117562"/>
          </a:xfrm>
        </p:grpSpPr>
        <p:pic>
          <p:nvPicPr>
            <p:cNvPr id="53" name="Picture 3" descr="C:\Users\friedl\Desktop\fadc_kenwood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07067" y="1280747"/>
              <a:ext cx="2153973" cy="51175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715615" y="1313921"/>
              <a:ext cx="1138325" cy="369332"/>
            </a:xfrm>
            <a:prstGeom prst="rect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  <a:alpha val="60000"/>
                  </a:schemeClr>
                </a:gs>
                <a:gs pos="35000">
                  <a:schemeClr val="accent1">
                    <a:tint val="37000"/>
                    <a:satMod val="300000"/>
                    <a:alpha val="60000"/>
                  </a:schemeClr>
                </a:gs>
                <a:gs pos="100000">
                  <a:schemeClr val="accent1">
                    <a:tint val="15000"/>
                    <a:satMod val="350000"/>
                    <a:alpha val="6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/>
                <a:t>FADC</a:t>
              </a:r>
              <a:r>
                <a:rPr lang="ja-JP" altLang="en-US" b="1" dirty="0" smtClean="0"/>
                <a:t>回路</a:t>
              </a:r>
              <a:endParaRPr lang="en-US" b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495800" y="3200400"/>
              <a:ext cx="1551900" cy="369332"/>
            </a:xfrm>
            <a:prstGeom prst="rect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  <a:alpha val="60000"/>
                  </a:schemeClr>
                </a:gs>
                <a:gs pos="35000">
                  <a:schemeClr val="accent1">
                    <a:tint val="37000"/>
                    <a:satMod val="300000"/>
                    <a:alpha val="60000"/>
                  </a:schemeClr>
                </a:gs>
                <a:gs pos="100000">
                  <a:schemeClr val="accent1">
                    <a:tint val="15000"/>
                    <a:satMod val="350000"/>
                    <a:alpha val="6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/>
                <a:t>JTAG</a:t>
              </a:r>
              <a:r>
                <a:rPr lang="ja-JP" altLang="en-US" b="1" dirty="0" smtClean="0"/>
                <a:t>サーバー</a:t>
              </a:r>
              <a:endParaRPr lang="en-US" b="1" dirty="0"/>
            </a:p>
          </p:txBody>
        </p:sp>
        <p:pic>
          <p:nvPicPr>
            <p:cNvPr id="64" name="Picture 2" descr="C:\Users\katsuro\Downloads\IMG_1187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9" t="13595" b="8691"/>
            <a:stretch/>
          </p:blipFill>
          <p:spPr bwMode="auto">
            <a:xfrm>
              <a:off x="4741883" y="3674308"/>
              <a:ext cx="1740305" cy="10682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4877491" y="4557936"/>
              <a:ext cx="998991" cy="369332"/>
            </a:xfrm>
            <a:prstGeom prst="rect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  <a:alpha val="60000"/>
                  </a:schemeClr>
                </a:gs>
                <a:gs pos="35000">
                  <a:schemeClr val="accent1">
                    <a:tint val="37000"/>
                    <a:satMod val="300000"/>
                    <a:alpha val="60000"/>
                  </a:schemeClr>
                </a:gs>
                <a:gs pos="100000">
                  <a:schemeClr val="accent1">
                    <a:tint val="15000"/>
                    <a:satMod val="350000"/>
                    <a:alpha val="6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FTB</a:t>
              </a:r>
              <a:r>
                <a:rPr lang="ja-JP" altLang="en-US" b="1" dirty="0" smtClean="0"/>
                <a:t>回路</a:t>
              </a:r>
              <a:endParaRPr lang="en-US" b="1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45" y="3518279"/>
            <a:ext cx="5487447" cy="2866805"/>
          </a:xfrm>
          <a:solidFill>
            <a:schemeClr val="accent4">
              <a:lumMod val="60000"/>
              <a:lumOff val="40000"/>
              <a:alpha val="63000"/>
            </a:schemeClr>
          </a:solidFill>
        </p:spPr>
        <p:txBody>
          <a:bodyPr>
            <a:normAutofit/>
          </a:bodyPr>
          <a:lstStyle/>
          <a:p>
            <a:r>
              <a:rPr lang="ja-JP" altLang="en-US" dirty="0"/>
              <a:t>実際</a:t>
            </a:r>
            <a:r>
              <a:rPr lang="ja-JP" altLang="en-US" dirty="0" smtClean="0"/>
              <a:t>の</a:t>
            </a:r>
            <a:r>
              <a:rPr lang="en-US" altLang="ja-JP" dirty="0" smtClean="0"/>
              <a:t>Belle II</a:t>
            </a:r>
            <a:r>
              <a:rPr lang="ja-JP" altLang="en-US" dirty="0" smtClean="0"/>
              <a:t>実験と等しいセットアップ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初の全体読み出しシステムの試験となる</a:t>
            </a:r>
            <a:endParaRPr lang="en-US" altLang="ja-JP" dirty="0" smtClean="0"/>
          </a:p>
          <a:p>
            <a:r>
              <a:rPr lang="ja-JP" altLang="en-US" dirty="0"/>
              <a:t>正しい</a:t>
            </a:r>
            <a:r>
              <a:rPr lang="ja-JP" altLang="en-US" dirty="0" smtClean="0"/>
              <a:t>データ処理の確認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各データ通信間でのイベント番号付加</a:t>
            </a:r>
            <a:endParaRPr lang="en-US" altLang="ja-JP" dirty="0" smtClean="0"/>
          </a:p>
          <a:p>
            <a:pPr lvl="1"/>
            <a:r>
              <a:rPr lang="en-US" dirty="0" smtClean="0"/>
              <a:t>CRC-</a:t>
            </a:r>
            <a:r>
              <a:rPr lang="ja-JP" altLang="en-US" dirty="0" smtClean="0"/>
              <a:t>チ</a:t>
            </a:r>
            <a:r>
              <a:rPr lang="ja-JP" altLang="en-US" dirty="0"/>
              <a:t>ェックサ</a:t>
            </a:r>
            <a:r>
              <a:rPr lang="ja-JP" altLang="en-US" dirty="0" smtClean="0"/>
              <a:t>ム付加</a:t>
            </a:r>
            <a:endParaRPr lang="en-US" altLang="ja-JP" dirty="0" smtClean="0"/>
          </a:p>
          <a:p>
            <a:r>
              <a:rPr lang="ja-JP" altLang="en-US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約３週間の</a:t>
            </a:r>
            <a:r>
              <a:rPr lang="ja-JP" altLang="en-US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実験期間中の</a:t>
            </a:r>
            <a:r>
              <a:rPr lang="ja-JP" altLang="en-US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安定した動作を確認</a:t>
            </a:r>
            <a:endParaRPr lang="en-US" altLang="ja-JP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3505200"/>
            <a:ext cx="8686800" cy="3047999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40000"/>
                </a:schemeClr>
              </a:gs>
              <a:gs pos="35000">
                <a:schemeClr val="accent6">
                  <a:tint val="37000"/>
                  <a:satMod val="300000"/>
                  <a:alpha val="40000"/>
                </a:schemeClr>
              </a:gs>
              <a:gs pos="100000">
                <a:schemeClr val="accent6">
                  <a:tint val="15000"/>
                  <a:satMod val="350000"/>
                  <a:alpha val="40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28600" y="1295400"/>
            <a:ext cx="8686800" cy="210900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40000"/>
                </a:schemeClr>
              </a:gs>
              <a:gs pos="35000">
                <a:schemeClr val="accent6">
                  <a:tint val="37000"/>
                  <a:satMod val="300000"/>
                  <a:alpha val="40000"/>
                </a:schemeClr>
              </a:gs>
              <a:gs pos="100000">
                <a:schemeClr val="accent6">
                  <a:tint val="15000"/>
                  <a:satMod val="350000"/>
                  <a:alpha val="40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性能評価試</a:t>
            </a:r>
            <a:r>
              <a:rPr lang="ja-JP" altLang="en-US" dirty="0" smtClean="0"/>
              <a:t>験の結果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84712" y="1412875"/>
            <a:ext cx="3925887" cy="21685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3/29/2014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2" name="Picture 2" descr="C:\Users\chrisu\Desktop\DESY beam test\tracks\svd-track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38502"/>
            <a:ext cx="3972048" cy="179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/>
          <a:srcRect t="8290" r="617" b="9066"/>
          <a:stretch/>
        </p:blipFill>
        <p:spPr>
          <a:xfrm>
            <a:off x="4881664" y="1538502"/>
            <a:ext cx="3715360" cy="1781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52400" y="1214735"/>
            <a:ext cx="276710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イベントディスプレイ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00400" y="1568708"/>
            <a:ext cx="1151277" cy="40011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000" dirty="0"/>
              <a:t>磁</a:t>
            </a:r>
            <a:r>
              <a:rPr lang="ja-JP" altLang="en-US" sz="2000" dirty="0" smtClean="0"/>
              <a:t>場無し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420055" y="1547048"/>
            <a:ext cx="1144865" cy="40011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000" dirty="0"/>
              <a:t>磁</a:t>
            </a:r>
            <a:r>
              <a:rPr lang="ja-JP" altLang="en-US" sz="2000" dirty="0" smtClean="0"/>
              <a:t>場有り</a:t>
            </a:r>
            <a:endParaRPr lang="en-US" sz="2000" dirty="0"/>
          </a:p>
        </p:txBody>
      </p:sp>
      <p:sp>
        <p:nvSpPr>
          <p:cNvPr id="14" name="Right Brace 13"/>
          <p:cNvSpPr/>
          <p:nvPr/>
        </p:nvSpPr>
        <p:spPr>
          <a:xfrm rot="15494161">
            <a:off x="6470821" y="1783022"/>
            <a:ext cx="200512" cy="61744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86696" y="1599486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SVD</a:t>
            </a:r>
            <a:r>
              <a:rPr lang="ja-JP" altLang="en-US" dirty="0" smtClean="0">
                <a:solidFill>
                  <a:schemeClr val="accent1"/>
                </a:solidFill>
              </a:rPr>
              <a:t>検出器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Right Brace 19"/>
          <p:cNvSpPr/>
          <p:nvPr/>
        </p:nvSpPr>
        <p:spPr>
          <a:xfrm rot="4317886">
            <a:off x="2743097" y="2446249"/>
            <a:ext cx="235211" cy="129249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41258" y="299607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SVD</a:t>
            </a:r>
            <a:r>
              <a:rPr lang="ja-JP" altLang="en-US" dirty="0" smtClean="0">
                <a:solidFill>
                  <a:schemeClr val="accent1"/>
                </a:solidFill>
              </a:rPr>
              <a:t>検出器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535952" y="2252837"/>
            <a:ext cx="673847" cy="18484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83550" y="1791355"/>
            <a:ext cx="1492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reconstructed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track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7162803" y="2345265"/>
            <a:ext cx="230462" cy="43532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20783" y="2660057"/>
            <a:ext cx="1492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reconstructed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track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32" name="Picture 2" descr="C:\cygwin\home\katsuro\temporary\L2Charge_pSid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" y="4024740"/>
            <a:ext cx="2988682" cy="202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cygwin\home\katsuro\temporary\L2Size_pSid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95" y="4026725"/>
            <a:ext cx="2985756" cy="202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6200" y="3505200"/>
            <a:ext cx="4939237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SVD</a:t>
            </a:r>
            <a:r>
              <a:rPr lang="ja-JP" altLang="en-US" sz="2400" b="1" dirty="0" smtClean="0"/>
              <a:t>検出器（１層目）の性能評価解析</a:t>
            </a:r>
            <a:endParaRPr lang="en-US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773350" y="3967225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クラスタ</a:t>
            </a:r>
            <a:r>
              <a:rPr lang="ja-JP" altLang="en-US" sz="1400" dirty="0" smtClean="0"/>
              <a:t>ーサイズ分布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758150" y="3967225"/>
            <a:ext cx="1665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クラスタ</a:t>
            </a:r>
            <a:r>
              <a:rPr lang="ja-JP" altLang="en-US" sz="1400" dirty="0" smtClean="0"/>
              <a:t>ー電荷分布</a:t>
            </a:r>
            <a:endParaRPr lang="en-US" sz="14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872925" y="4275002"/>
            <a:ext cx="0" cy="157407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68" name="TextBox 7167"/>
              <p:cNvSpPr txBox="1"/>
              <p:nvPr/>
            </p:nvSpPr>
            <p:spPr>
              <a:xfrm>
                <a:off x="1170012" y="4248875"/>
                <a:ext cx="144911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600" dirty="0" smtClean="0"/>
                  <a:t>ピーク：</a:t>
                </a:r>
                <a:endParaRPr lang="en-US" altLang="ja-JP" sz="1600" dirty="0" smtClean="0"/>
              </a:p>
              <a:p>
                <a:r>
                  <a:rPr lang="ja-JP" altLang="en-US" sz="1600" dirty="0" smtClean="0"/>
                  <a:t>約</a:t>
                </a:r>
                <a:r>
                  <a:rPr lang="en-US" altLang="ja-JP" sz="1600" dirty="0" smtClean="0"/>
                  <a:t>20 k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/>
                      </a:rPr>
                      <m:t>𝑒</m:t>
                    </m:r>
                  </m:oMath>
                </a14:m>
                <a:r>
                  <a:rPr lang="ja-JP" altLang="en-US" sz="1600" dirty="0" smtClean="0"/>
                  <a:t>に相当</a:t>
                </a:r>
                <a:endParaRPr lang="en-US" altLang="ja-JP" sz="1600" dirty="0" smtClean="0"/>
              </a:p>
              <a:p>
                <a:r>
                  <a:rPr lang="ja-JP" altLang="en-US" sz="1600" dirty="0">
                    <a:solidFill>
                      <a:schemeClr val="accent6"/>
                    </a:solidFill>
                  </a:rPr>
                  <a:t>想</a:t>
                </a:r>
                <a:r>
                  <a:rPr lang="ja-JP" altLang="en-US" sz="1600" dirty="0" smtClean="0">
                    <a:solidFill>
                      <a:schemeClr val="accent6"/>
                    </a:solidFill>
                  </a:rPr>
                  <a:t>定</a:t>
                </a:r>
                <a:r>
                  <a:rPr lang="ja-JP" altLang="en-US" sz="1600" dirty="0">
                    <a:solidFill>
                      <a:schemeClr val="accent6"/>
                    </a:solidFill>
                  </a:rPr>
                  <a:t>通り</a:t>
                </a:r>
                <a:endParaRPr lang="en-US" altLang="ja-JP" sz="1600" dirty="0" smtClean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168" name="TextBox 7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012" y="4248875"/>
                <a:ext cx="1449115" cy="830997"/>
              </a:xfrm>
              <a:prstGeom prst="rect">
                <a:avLst/>
              </a:prstGeom>
              <a:blipFill rotWithShape="1">
                <a:blip r:embed="rId7"/>
                <a:stretch>
                  <a:fillRect l="-2521" t="-3676" r="-420"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70725" y="6111348"/>
            <a:ext cx="8802846" cy="48332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開</a:t>
            </a:r>
            <a:r>
              <a:rPr lang="ja-JP" altLang="en-US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発し</a:t>
            </a:r>
            <a:r>
              <a:rPr lang="ja-JP" altLang="en-US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た読み出し系統の正しい動作と高い検出器性能を確認</a:t>
            </a:r>
            <a:endParaRPr lang="en-US" altLang="ja-JP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36" name="Picture 4" descr="F:\work\cluster_images_exp0000_run000561_seg000\canv_FullCut_L2Eff_pSide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49" y="3993952"/>
            <a:ext cx="2952721" cy="20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409411" y="5841359"/>
            <a:ext cx="1768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トラック外層位置</a:t>
            </a:r>
            <a:r>
              <a:rPr lang="en-US" altLang="ja-JP" sz="1400" dirty="0" smtClean="0"/>
              <a:t>[cm]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6501627" y="3879543"/>
            <a:ext cx="21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クラスタ</a:t>
            </a:r>
            <a:r>
              <a:rPr lang="ja-JP" altLang="en-US" b="1" dirty="0" smtClean="0"/>
              <a:t>ーヒット効率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922860" y="5087783"/>
            <a:ext cx="1943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efficiency: 99.4%</a:t>
            </a:r>
          </a:p>
        </p:txBody>
      </p:sp>
    </p:spTree>
    <p:extLst>
      <p:ext uri="{BB962C8B-B14F-4D97-AF65-F5344CB8AC3E}">
        <p14:creationId xmlns:p14="http://schemas.microsoft.com/office/powerpoint/2010/main" val="182872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Belle II </a:t>
            </a:r>
            <a:r>
              <a:rPr lang="ja-JP" altLang="en-US" dirty="0"/>
              <a:t>バーテックス（崩壊点）検出器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Screen Shot 2014-12-05 at 14.17.1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r="44936" b="4326"/>
          <a:stretch/>
        </p:blipFill>
        <p:spPr>
          <a:xfrm>
            <a:off x="0" y="898623"/>
            <a:ext cx="5035059" cy="565325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 rot="2617285">
            <a:off x="2265534" y="3157665"/>
            <a:ext cx="107639" cy="591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8839209">
            <a:off x="1513653" y="3214541"/>
            <a:ext cx="1329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accent1"/>
                </a:solidFill>
              </a:rPr>
              <a:t>PXD</a:t>
            </a:r>
            <a:r>
              <a:rPr lang="ja-JP" altLang="en-US" sz="1400" dirty="0" smtClean="0">
                <a:solidFill>
                  <a:schemeClr val="accent1"/>
                </a:solidFill>
              </a:rPr>
              <a:t>センサー部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gray">
          <a:xfrm>
            <a:off x="5019939" y="1553930"/>
            <a:ext cx="3613751" cy="464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ja-JP" altLang="en-US" kern="0" smtClean="0"/>
              <a:t>ベリリウムビームパイプ</a:t>
            </a:r>
            <a:endParaRPr lang="en-US" altLang="ja-JP" kern="0" smtClean="0"/>
          </a:p>
          <a:p>
            <a:pPr lvl="1" defTabSz="914400"/>
            <a:r>
              <a:rPr lang="ja-JP" altLang="en-US" kern="0" smtClean="0"/>
              <a:t>半径</a:t>
            </a:r>
            <a:r>
              <a:rPr lang="en-US" altLang="ja-JP" kern="0" smtClean="0"/>
              <a:t>: 10 mm</a:t>
            </a:r>
          </a:p>
          <a:p>
            <a:pPr lvl="1" defTabSz="914400"/>
            <a:endParaRPr lang="en-US" altLang="ja-JP" kern="0" smtClean="0"/>
          </a:p>
          <a:p>
            <a:pPr defTabSz="914400"/>
            <a:r>
              <a:rPr lang="en-US" altLang="ja-JP" kern="0" smtClean="0"/>
              <a:t>2</a:t>
            </a:r>
            <a:r>
              <a:rPr lang="ja-JP" altLang="en-US" kern="0" smtClean="0"/>
              <a:t>層の</a:t>
            </a:r>
            <a:r>
              <a:rPr lang="en-US" altLang="ja-JP" kern="0" smtClean="0"/>
              <a:t>DEPFET</a:t>
            </a:r>
            <a:r>
              <a:rPr lang="ja-JP" altLang="en-US" kern="0" smtClean="0"/>
              <a:t>型ピクセル検出器</a:t>
            </a:r>
            <a:r>
              <a:rPr lang="en-US" altLang="ja-JP" kern="0" smtClean="0"/>
              <a:t> (PXD)</a:t>
            </a:r>
          </a:p>
          <a:p>
            <a:pPr lvl="1" defTabSz="914400"/>
            <a:r>
              <a:rPr lang="ja-JP" altLang="en-US" kern="0" smtClean="0"/>
              <a:t>総計</a:t>
            </a:r>
            <a:r>
              <a:rPr lang="en-US" altLang="ja-JP" kern="0" smtClean="0"/>
              <a:t> </a:t>
            </a:r>
            <a:r>
              <a:rPr lang="ja-JP" altLang="en-US" kern="0" smtClean="0"/>
              <a:t>約</a:t>
            </a:r>
            <a:r>
              <a:rPr lang="en-US" altLang="ja-JP" kern="0" smtClean="0"/>
              <a:t>8M </a:t>
            </a:r>
            <a:r>
              <a:rPr lang="ja-JP" altLang="en-US" kern="0" smtClean="0"/>
              <a:t>ピクセル</a:t>
            </a:r>
            <a:endParaRPr lang="en-US" altLang="ja-JP" kern="0" smtClean="0"/>
          </a:p>
          <a:p>
            <a:pPr lvl="1" defTabSz="914400"/>
            <a:endParaRPr lang="en-US" altLang="ja-JP" kern="0" smtClean="0"/>
          </a:p>
          <a:p>
            <a:pPr defTabSz="914400"/>
            <a:r>
              <a:rPr lang="ja-JP" altLang="en-US" kern="0" smtClean="0"/>
              <a:t>４層のストリップ型シリコン崩壊点検出器</a:t>
            </a:r>
            <a:r>
              <a:rPr lang="en-US" altLang="ja-JP" kern="0" smtClean="0"/>
              <a:t> (SVD)</a:t>
            </a:r>
          </a:p>
          <a:p>
            <a:pPr lvl="1" defTabSz="914400"/>
            <a:r>
              <a:rPr lang="en-US" altLang="ja-JP" kern="0" smtClean="0"/>
              <a:t>Double-sided Silicon Strip Detectors (DSSD)</a:t>
            </a:r>
          </a:p>
          <a:p>
            <a:pPr lvl="1" defTabSz="914400"/>
            <a:r>
              <a:rPr lang="ja-JP" altLang="en-US" kern="0" smtClean="0"/>
              <a:t>総計 約</a:t>
            </a:r>
            <a:r>
              <a:rPr lang="en-US" altLang="ja-JP" kern="0" smtClean="0"/>
              <a:t>224k </a:t>
            </a:r>
            <a:r>
              <a:rPr lang="ja-JP" altLang="en-US" kern="0" smtClean="0"/>
              <a:t>ストリップ</a:t>
            </a:r>
            <a:endParaRPr lang="en-US" altLang="ja-JP" kern="0" smtClean="0"/>
          </a:p>
          <a:p>
            <a:pPr lvl="1" defTabSz="914400"/>
            <a:r>
              <a:rPr lang="ja-JP" altLang="en-US" kern="0" smtClean="0"/>
              <a:t>前方に傾斜構造を持つ</a:t>
            </a:r>
            <a:endParaRPr lang="ja-JP" altLang="en-US" kern="0" dirty="0"/>
          </a:p>
        </p:txBody>
      </p:sp>
    </p:spTree>
    <p:extLst>
      <p:ext uri="{BB962C8B-B14F-4D97-AF65-F5344CB8AC3E}">
        <p14:creationId xmlns:p14="http://schemas.microsoft.com/office/powerpoint/2010/main" val="250382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ビーム試</a:t>
            </a:r>
            <a:r>
              <a:rPr lang="ja-JP" altLang="en-US" dirty="0" smtClean="0"/>
              <a:t>験で</a:t>
            </a:r>
            <a:r>
              <a:rPr lang="ja-JP" altLang="en-US" dirty="0"/>
              <a:t>得られた</a:t>
            </a:r>
            <a:r>
              <a:rPr lang="en-US" dirty="0" smtClean="0"/>
              <a:t>ROI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b="5208"/>
          <a:stretch/>
        </p:blipFill>
        <p:spPr bwMode="auto">
          <a:xfrm>
            <a:off x="243069" y="1223695"/>
            <a:ext cx="8616023" cy="525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94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SVD</a:t>
            </a:r>
            <a:r>
              <a:rPr lang="ja-JP" altLang="en-US" dirty="0" smtClean="0"/>
              <a:t>の今後の計画と課題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071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795593"/>
              </p:ext>
            </p:extLst>
          </p:nvPr>
        </p:nvGraphicFramePr>
        <p:xfrm>
          <a:off x="323528" y="1182301"/>
          <a:ext cx="7920880" cy="52840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6384"/>
                <a:gridCol w="1296144"/>
                <a:gridCol w="3168352"/>
              </a:tblGrid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PXD9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Production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start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July.12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cable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prototypes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smtClean="0">
                          <a:effectLst/>
                          <a:latin typeface="+mj-lt"/>
                        </a:rPr>
                        <a:t>November</a:t>
                      </a:r>
                      <a:r>
                        <a:rPr lang="de-DE" sz="1200" u="none" strike="noStrike" baseline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smtClean="0">
                          <a:effectLst/>
                          <a:latin typeface="+mj-lt"/>
                        </a:rPr>
                        <a:t>12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EMCM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fabricated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smtClean="0">
                          <a:effectLst/>
                          <a:latin typeface="+mj-lt"/>
                        </a:rPr>
                        <a:t>Mai</a:t>
                      </a:r>
                      <a:r>
                        <a:rPr lang="de-DE" sz="1200" u="none" strike="noStrike" baseline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smtClean="0">
                          <a:effectLst/>
                          <a:latin typeface="+mj-lt"/>
                        </a:rPr>
                        <a:t>13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Services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available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smtClean="0">
                          <a:effectLst/>
                          <a:latin typeface="+mj-lt"/>
                        </a:rPr>
                        <a:t>December 13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Mechanical &amp; Cooling Mockup ready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August</a:t>
                      </a:r>
                      <a:r>
                        <a:rPr lang="de-DE" sz="1200" u="none" strike="noStrike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14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December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2014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fr-FR" sz="1200" u="none" strike="noStrike" dirty="0">
                          <a:effectLst/>
                          <a:latin typeface="+mj-lt"/>
                        </a:rPr>
                        <a:t>PXD6 large matrix </a:t>
                      </a:r>
                      <a:r>
                        <a:rPr lang="fr-FR" sz="1200" u="none" strike="noStrike" dirty="0" err="1">
                          <a:effectLst/>
                          <a:latin typeface="+mj-lt"/>
                        </a:rPr>
                        <a:t>assembled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err="1" smtClean="0">
                          <a:effectLst/>
                          <a:latin typeface="+mj-lt"/>
                        </a:rPr>
                        <a:t>December</a:t>
                      </a:r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13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PXD/SVD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sector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test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January14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smtClean="0">
                          <a:effectLst/>
                          <a:latin typeface="+mj-lt"/>
                        </a:rPr>
                        <a:t> DAQ 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and DHH available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August</a:t>
                      </a:r>
                      <a:r>
                        <a:rPr lang="de-DE" sz="1200" u="none" strike="noStrike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14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de-DE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Prototypes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Power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supplies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available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March</a:t>
                      </a:r>
                      <a:r>
                        <a:rPr lang="de-DE" sz="1200" u="none" strike="noStrike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14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Metal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layer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processing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starts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err="1" smtClean="0">
                          <a:effectLst/>
                          <a:latin typeface="+mj-lt"/>
                        </a:rPr>
                        <a:t>October</a:t>
                      </a:r>
                      <a:r>
                        <a:rPr lang="de-DE" sz="1200" u="none" strike="noStrike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14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November 14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 All 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production ASICs available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March 15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November 15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 smtClean="0">
                          <a:effectLst/>
                          <a:latin typeface="+mj-lt"/>
                        </a:rPr>
                        <a:t>assembly</a:t>
                      </a:r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tooling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finished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err="1" smtClean="0">
                          <a:effectLst/>
                          <a:latin typeface="+mj-lt"/>
                        </a:rPr>
                        <a:t>October</a:t>
                      </a:r>
                      <a:r>
                        <a:rPr lang="de-DE" sz="1200" u="none" strike="noStrike" baseline="0" dirty="0" smtClean="0">
                          <a:effectLst/>
                          <a:latin typeface="+mj-lt"/>
                        </a:rPr>
                        <a:t> 14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March 15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First 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Belle II DEPFET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sensors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 smtClean="0">
                          <a:effectLst/>
                          <a:latin typeface="+mj-lt"/>
                        </a:rPr>
                        <a:t>available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April</a:t>
                      </a:r>
                      <a:r>
                        <a:rPr lang="de-DE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 15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March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15 (</a:t>
                      </a:r>
                      <a:r>
                        <a:rPr lang="de-DE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pilot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IBBelle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(CO2 </a:t>
                      </a:r>
                      <a:r>
                        <a:rPr lang="de-DE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cooling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 </a:t>
                      </a:r>
                      <a:r>
                        <a:rPr lang="de-DE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constructed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</a:t>
                      </a:r>
                      <a:r>
                        <a:rPr lang="de-DE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ecember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14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Nov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ember 15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ladder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 0 (prototype)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assembled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June</a:t>
                      </a:r>
                      <a:r>
                        <a:rPr lang="de-DE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 15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April 15 (Module)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all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sensors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available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January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16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February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16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all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ladders</a:t>
                      </a:r>
                      <a:r>
                        <a:rPr lang="de-DE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  <a:latin typeface="+mj-lt"/>
                        </a:rPr>
                        <a:t>assembled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baseline="0" dirty="0" err="1" smtClean="0">
                          <a:effectLst/>
                          <a:latin typeface="+mj-lt"/>
                        </a:rPr>
                        <a:t>January</a:t>
                      </a:r>
                      <a:r>
                        <a:rPr lang="de-DE" sz="1200" u="none" strike="noStrike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de-DE" sz="1200" u="none" strike="noStrike" dirty="0" smtClean="0">
                          <a:effectLst/>
                          <a:latin typeface="+mj-lt"/>
                        </a:rPr>
                        <a:t>16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August 16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PXD ready for integration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February16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August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52053"/>
            <a:ext cx="9144000" cy="828675"/>
          </a:xfrm>
        </p:spPr>
        <p:txBody>
          <a:bodyPr/>
          <a:lstStyle/>
          <a:p>
            <a:r>
              <a:rPr lang="de-DE" dirty="0" smtClean="0"/>
              <a:t>PXD</a:t>
            </a:r>
            <a:r>
              <a:rPr lang="ja-JP" altLang="en-US" dirty="0" smtClean="0"/>
              <a:t>の</a:t>
            </a:r>
            <a:r>
              <a:rPr lang="ja-JP" altLang="en-US" dirty="0"/>
              <a:t>マイルストーン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52</a:t>
            </a:fld>
            <a:endParaRPr lang="en-GB" dirty="0"/>
          </a:p>
        </p:txBody>
      </p:sp>
      <p:sp>
        <p:nvSpPr>
          <p:cNvPr id="25" name="Rechteck 24"/>
          <p:cNvSpPr/>
          <p:nvPr/>
        </p:nvSpPr>
        <p:spPr>
          <a:xfrm>
            <a:off x="323528" y="1268760"/>
            <a:ext cx="4569616" cy="222047"/>
          </a:xfrm>
          <a:prstGeom prst="rect">
            <a:avLst/>
          </a:prstGeom>
          <a:solidFill>
            <a:srgbClr val="00CC9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3" name="Rechteck 42"/>
          <p:cNvSpPr/>
          <p:nvPr/>
        </p:nvSpPr>
        <p:spPr>
          <a:xfrm>
            <a:off x="323528" y="2348880"/>
            <a:ext cx="4556812" cy="288032"/>
          </a:xfrm>
          <a:prstGeom prst="rect">
            <a:avLst/>
          </a:prstGeom>
          <a:solidFill>
            <a:srgbClr val="FF3300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9" name="Rechteck 48"/>
          <p:cNvSpPr/>
          <p:nvPr/>
        </p:nvSpPr>
        <p:spPr>
          <a:xfrm>
            <a:off x="323528" y="1484784"/>
            <a:ext cx="4569616" cy="288032"/>
          </a:xfrm>
          <a:prstGeom prst="rect">
            <a:avLst/>
          </a:prstGeom>
          <a:solidFill>
            <a:srgbClr val="00CC9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0" name="Rechteck 49"/>
          <p:cNvSpPr/>
          <p:nvPr/>
        </p:nvSpPr>
        <p:spPr>
          <a:xfrm>
            <a:off x="323528" y="1772816"/>
            <a:ext cx="4569616" cy="282009"/>
          </a:xfrm>
          <a:prstGeom prst="rect">
            <a:avLst/>
          </a:prstGeom>
          <a:solidFill>
            <a:srgbClr val="00CC9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3" name="Rechteck 52"/>
          <p:cNvSpPr/>
          <p:nvPr/>
        </p:nvSpPr>
        <p:spPr>
          <a:xfrm>
            <a:off x="323528" y="2060848"/>
            <a:ext cx="4569616" cy="282009"/>
          </a:xfrm>
          <a:prstGeom prst="rect">
            <a:avLst/>
          </a:prstGeom>
          <a:solidFill>
            <a:srgbClr val="00CC9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5" name="Rechteck 54"/>
          <p:cNvSpPr/>
          <p:nvPr/>
        </p:nvSpPr>
        <p:spPr>
          <a:xfrm>
            <a:off x="323528" y="2636912"/>
            <a:ext cx="4569616" cy="282009"/>
          </a:xfrm>
          <a:prstGeom prst="rect">
            <a:avLst/>
          </a:prstGeom>
          <a:solidFill>
            <a:srgbClr val="00CC9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6" name="Rechteck 55"/>
          <p:cNvSpPr/>
          <p:nvPr/>
        </p:nvSpPr>
        <p:spPr>
          <a:xfrm>
            <a:off x="323528" y="2924944"/>
            <a:ext cx="4569616" cy="282009"/>
          </a:xfrm>
          <a:prstGeom prst="rect">
            <a:avLst/>
          </a:prstGeom>
          <a:solidFill>
            <a:srgbClr val="00CC9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Rechteck 41"/>
          <p:cNvSpPr/>
          <p:nvPr/>
        </p:nvSpPr>
        <p:spPr>
          <a:xfrm>
            <a:off x="323528" y="3501008"/>
            <a:ext cx="4569616" cy="282009"/>
          </a:xfrm>
          <a:prstGeom prst="rect">
            <a:avLst/>
          </a:prstGeom>
          <a:solidFill>
            <a:srgbClr val="00CC9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932040" y="967079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Adapt to new schedule </a:t>
            </a:r>
          </a:p>
        </p:txBody>
      </p:sp>
      <p:sp>
        <p:nvSpPr>
          <p:cNvPr id="14" name="Rechteck 13"/>
          <p:cNvSpPr/>
          <p:nvPr/>
        </p:nvSpPr>
        <p:spPr>
          <a:xfrm>
            <a:off x="323528" y="4365104"/>
            <a:ext cx="4556812" cy="288032"/>
          </a:xfrm>
          <a:prstGeom prst="rect">
            <a:avLst/>
          </a:prstGeom>
          <a:solidFill>
            <a:srgbClr val="FF3300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323528" y="5013176"/>
            <a:ext cx="4556812" cy="288032"/>
          </a:xfrm>
          <a:prstGeom prst="rect">
            <a:avLst/>
          </a:prstGeom>
          <a:solidFill>
            <a:srgbClr val="FF3300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362424" y="3789040"/>
            <a:ext cx="4569616" cy="282009"/>
          </a:xfrm>
          <a:prstGeom prst="rect">
            <a:avLst/>
          </a:prstGeom>
          <a:solidFill>
            <a:schemeClr val="accent5">
              <a:lumMod val="40000"/>
              <a:lumOff val="60000"/>
              <a:alpha val="25098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Ellipse 4"/>
          <p:cNvSpPr/>
          <p:nvPr/>
        </p:nvSpPr>
        <p:spPr>
          <a:xfrm>
            <a:off x="3779912" y="4077072"/>
            <a:ext cx="24482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hteck 17"/>
          <p:cNvSpPr/>
          <p:nvPr/>
        </p:nvSpPr>
        <p:spPr>
          <a:xfrm>
            <a:off x="323528" y="3218999"/>
            <a:ext cx="4569616" cy="282009"/>
          </a:xfrm>
          <a:prstGeom prst="rect">
            <a:avLst/>
          </a:prstGeom>
          <a:solidFill>
            <a:srgbClr val="00CC9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63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SVD</a:t>
            </a:r>
            <a:r>
              <a:rPr lang="ja-JP" altLang="en-US" dirty="0" smtClean="0"/>
              <a:t>ラ</a:t>
            </a:r>
            <a:r>
              <a:rPr lang="ja-JP" altLang="en-US" dirty="0"/>
              <a:t>ダ</a:t>
            </a:r>
            <a:r>
              <a:rPr lang="ja-JP" altLang="en-US" dirty="0" smtClean="0"/>
              <a:t>ーの製作に向けて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88" y="3608075"/>
            <a:ext cx="8912512" cy="289275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IPMU</a:t>
            </a:r>
            <a:r>
              <a:rPr lang="ja-JP" altLang="en-US" dirty="0" smtClean="0"/>
              <a:t>では最外層（</a:t>
            </a:r>
            <a:r>
              <a:rPr lang="en-US" altLang="ja-JP" dirty="0" smtClean="0"/>
              <a:t>Layer6</a:t>
            </a:r>
            <a:r>
              <a:rPr lang="ja-JP" altLang="en-US" dirty="0" smtClean="0"/>
              <a:t>）のラダーを製作中</a:t>
            </a:r>
            <a:endParaRPr lang="en-US" altLang="ja-JP" dirty="0" smtClean="0"/>
          </a:p>
          <a:p>
            <a:pPr lvl="1"/>
            <a:r>
              <a:rPr lang="ja-JP" altLang="en-US" dirty="0"/>
              <a:t>清</a:t>
            </a:r>
            <a:r>
              <a:rPr lang="ja-JP" altLang="en-US" dirty="0" smtClean="0"/>
              <a:t>水さん（東大）、吉延さん（東京理科大）　ら学生が中心となって研究・開発が進行中</a:t>
            </a:r>
            <a:endParaRPr lang="en-US" altLang="ja-JP" dirty="0" smtClean="0"/>
          </a:p>
          <a:p>
            <a:r>
              <a:rPr lang="ja-JP" altLang="en-US" dirty="0" smtClean="0"/>
              <a:t>ラダー組み立ての技術確立はもう目前</a:t>
            </a:r>
            <a:endParaRPr lang="en-US" altLang="ja-JP" dirty="0" smtClean="0"/>
          </a:p>
          <a:p>
            <a:pPr lvl="1"/>
            <a:r>
              <a:rPr lang="ja-JP" altLang="en-US" dirty="0"/>
              <a:t>必</a:t>
            </a:r>
            <a:r>
              <a:rPr lang="ja-JP" altLang="en-US" dirty="0" smtClean="0"/>
              <a:t>要</a:t>
            </a:r>
            <a:r>
              <a:rPr lang="ja-JP" altLang="en-US" dirty="0"/>
              <a:t>精</a:t>
            </a:r>
            <a:r>
              <a:rPr lang="ja-JP" altLang="en-US" dirty="0" smtClean="0"/>
              <a:t>度の確認、</a:t>
            </a:r>
            <a:r>
              <a:rPr lang="ja-JP" altLang="en-US" dirty="0"/>
              <a:t>ワイヤ</a:t>
            </a:r>
            <a:r>
              <a:rPr lang="ja-JP" altLang="en-US" dirty="0" smtClean="0"/>
              <a:t>ーボンド技術、長期安定性（機械強度・温度・放射線）</a:t>
            </a:r>
            <a:endParaRPr lang="en-US" altLang="ja-JP" dirty="0" smtClean="0"/>
          </a:p>
          <a:p>
            <a:r>
              <a:rPr lang="ja-JP" altLang="en-US" dirty="0" smtClean="0"/>
              <a:t>しかしながら、ラダー量産にはまだまだ人員が必要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学生が率先して</a:t>
            </a:r>
            <a:r>
              <a:rPr lang="ja-JP" altLang="en-US" dirty="0"/>
              <a:t>活躍</a:t>
            </a:r>
            <a:r>
              <a:rPr lang="ja-JP" altLang="en-US" dirty="0" smtClean="0"/>
              <a:t>できる環境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精細・繊細な検出器製作に触れる絶好の機会</a:t>
            </a:r>
            <a:endParaRPr lang="en-US" altLang="ja-JP" dirty="0" smtClean="0"/>
          </a:p>
          <a:p>
            <a:r>
              <a:rPr lang="ja-JP" altLang="en-US" dirty="0"/>
              <a:t>ラダー量</a:t>
            </a:r>
            <a:r>
              <a:rPr lang="ja-JP" altLang="en-US" dirty="0" smtClean="0"/>
              <a:t>産は２０１５年夏</a:t>
            </a:r>
            <a:r>
              <a:rPr lang="ja-JP" altLang="en-US" dirty="0"/>
              <a:t>頃</a:t>
            </a:r>
            <a:r>
              <a:rPr lang="ja-JP" altLang="en-US" dirty="0" smtClean="0"/>
              <a:t>開始</a:t>
            </a:r>
            <a:r>
              <a:rPr lang="ja-JP" altLang="en-US" dirty="0"/>
              <a:t>予定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53</a:t>
            </a:fld>
            <a:endParaRPr kumimoji="1" lang="ja-JP" altLang="en-US"/>
          </a:p>
        </p:txBody>
      </p:sp>
      <p:pic>
        <p:nvPicPr>
          <p:cNvPr id="7" name="Picture 4" descr="C:\Users\katsuro\Dropbox\Share\temporary\141205-L6-Ladder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t="11333" r="18364" b="8235"/>
          <a:stretch/>
        </p:blipFill>
        <p:spPr bwMode="auto">
          <a:xfrm>
            <a:off x="5435544" y="1176705"/>
            <a:ext cx="3097269" cy="225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katsuro\Work\belle2\documents_global\141210-FlavorPhysicsWorkshop\images\origam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22" y="1401296"/>
            <a:ext cx="3364180" cy="21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Arrow 17"/>
          <p:cNvSpPr/>
          <p:nvPr/>
        </p:nvSpPr>
        <p:spPr>
          <a:xfrm>
            <a:off x="4710896" y="2002416"/>
            <a:ext cx="844952" cy="9144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KEK</a:t>
            </a:r>
            <a:r>
              <a:rPr kumimoji="1" lang="ja-JP" altLang="en-US" dirty="0" smtClean="0"/>
              <a:t>での</a:t>
            </a:r>
            <a:r>
              <a:rPr lang="en-US" altLang="ja-JP" dirty="0" smtClean="0"/>
              <a:t>SVD DAQ</a:t>
            </a:r>
            <a:r>
              <a:rPr kumimoji="1" lang="ja-JP" altLang="en-US" dirty="0" smtClean="0"/>
              <a:t>の立ち上げ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0390" y="1233658"/>
            <a:ext cx="5034988" cy="5195738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SVD</a:t>
            </a:r>
            <a:r>
              <a:rPr kumimoji="1" lang="ja-JP" altLang="en-US" dirty="0" smtClean="0"/>
              <a:t>ラダー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FADC  FTB  COPPER </a:t>
            </a:r>
            <a:r>
              <a:rPr kumimoji="1" lang="ja-JP" altLang="en-US" dirty="0" smtClean="0">
                <a:sym typeface="Wingdings" panose="05000000000000000000" pitchFamily="2" charset="2"/>
              </a:rPr>
              <a:t>の一連の</a:t>
            </a:r>
            <a:r>
              <a:rPr kumimoji="1" lang="en-US" altLang="ja-JP" dirty="0" smtClean="0">
                <a:sym typeface="Wingdings" panose="05000000000000000000" pitchFamily="2" charset="2"/>
              </a:rPr>
              <a:t>SVD DAQ</a:t>
            </a:r>
            <a:r>
              <a:rPr kumimoji="1" lang="ja-JP" altLang="en-US" dirty="0" smtClean="0">
                <a:sym typeface="Wingdings" panose="05000000000000000000" pitchFamily="2" charset="2"/>
              </a:rPr>
              <a:t>のセットアップはまだ存在しない</a:t>
            </a:r>
            <a:endParaRPr kumimoji="1" lang="en-US" altLang="ja-JP" dirty="0" smtClean="0">
              <a:sym typeface="Wingdings" panose="05000000000000000000" pitchFamily="2" charset="2"/>
            </a:endParaRPr>
          </a:p>
          <a:p>
            <a:r>
              <a:rPr lang="en-US" altLang="ja-JP" dirty="0" smtClean="0">
                <a:sym typeface="Wingdings" panose="05000000000000000000" pitchFamily="2" charset="2"/>
              </a:rPr>
              <a:t>SVD</a:t>
            </a:r>
            <a:r>
              <a:rPr lang="ja-JP" altLang="en-US" dirty="0" smtClean="0">
                <a:sym typeface="Wingdings" panose="05000000000000000000" pitchFamily="2" charset="2"/>
              </a:rPr>
              <a:t>コミッショニングや</a:t>
            </a:r>
            <a:r>
              <a:rPr lang="en-US" altLang="ja-JP" dirty="0" smtClean="0">
                <a:sym typeface="Wingdings" panose="05000000000000000000" pitchFamily="2" charset="2"/>
              </a:rPr>
              <a:t>Belle II </a:t>
            </a:r>
            <a:r>
              <a:rPr lang="ja-JP" altLang="en-US" dirty="0" smtClean="0">
                <a:sym typeface="Wingdings" panose="05000000000000000000" pitchFamily="2" charset="2"/>
              </a:rPr>
              <a:t>実験に向けて</a:t>
            </a:r>
            <a:r>
              <a:rPr lang="en-US" altLang="ja-JP" dirty="0" smtClean="0">
                <a:sym typeface="Wingdings" panose="05000000000000000000" pitchFamily="2" charset="2"/>
              </a:rPr>
              <a:t>KEK</a:t>
            </a:r>
            <a:r>
              <a:rPr lang="ja-JP" altLang="en-US" dirty="0" smtClean="0">
                <a:sym typeface="Wingdings" panose="05000000000000000000" pitchFamily="2" charset="2"/>
              </a:rPr>
              <a:t>での </a:t>
            </a:r>
            <a:r>
              <a:rPr lang="en-US" altLang="ja-JP" dirty="0" smtClean="0">
                <a:sym typeface="Wingdings" panose="05000000000000000000" pitchFamily="2" charset="2"/>
              </a:rPr>
              <a:t>SVD DAQ </a:t>
            </a:r>
            <a:r>
              <a:rPr lang="ja-JP" altLang="en-US" dirty="0" smtClean="0">
                <a:sym typeface="Wingdings" panose="05000000000000000000" pitchFamily="2" charset="2"/>
              </a:rPr>
              <a:t>の立ち上げが目下の課題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r>
              <a:rPr lang="en-US" altLang="ja-JP" dirty="0" smtClean="0">
                <a:sym typeface="Wingdings" panose="05000000000000000000" pitchFamily="2" charset="2"/>
              </a:rPr>
              <a:t>2015</a:t>
            </a:r>
            <a:r>
              <a:rPr kumimoji="1" lang="ja-JP" altLang="en-US" dirty="0" smtClean="0">
                <a:sym typeface="Wingdings" panose="05000000000000000000" pitchFamily="2" charset="2"/>
              </a:rPr>
              <a:t>年</a:t>
            </a:r>
            <a:r>
              <a:rPr lang="ja-JP" altLang="en-US" dirty="0">
                <a:sym typeface="Wingdings" panose="05000000000000000000" pitchFamily="2" charset="2"/>
              </a:rPr>
              <a:t>２</a:t>
            </a:r>
            <a:r>
              <a:rPr kumimoji="1" lang="ja-JP" altLang="en-US" dirty="0" smtClean="0">
                <a:sym typeface="Wingdings" panose="05000000000000000000" pitchFamily="2" charset="2"/>
              </a:rPr>
              <a:t>月上旬から開始予定</a:t>
            </a:r>
            <a:endParaRPr kumimoji="1" lang="en-US" altLang="ja-JP" dirty="0" smtClean="0">
              <a:sym typeface="Wingdings" panose="05000000000000000000" pitchFamily="2" charset="2"/>
            </a:endParaRPr>
          </a:p>
          <a:p>
            <a:pPr lvl="1"/>
            <a:r>
              <a:rPr lang="en-US" altLang="ja-JP" dirty="0" smtClean="0">
                <a:sym typeface="Wingdings" panose="05000000000000000000" pitchFamily="2" charset="2"/>
              </a:rPr>
              <a:t>FADC</a:t>
            </a:r>
            <a:r>
              <a:rPr lang="ja-JP" altLang="en-US" dirty="0" smtClean="0">
                <a:sym typeface="Wingdings" panose="05000000000000000000" pitchFamily="2" charset="2"/>
              </a:rPr>
              <a:t>の最終プロトタイプが</a:t>
            </a:r>
            <a:r>
              <a:rPr lang="en-US" altLang="ja-JP" dirty="0" smtClean="0">
                <a:sym typeface="Wingdings" panose="05000000000000000000" pitchFamily="2" charset="2"/>
              </a:rPr>
              <a:t>KEK</a:t>
            </a:r>
            <a:r>
              <a:rPr lang="ja-JP" altLang="en-US" dirty="0" smtClean="0">
                <a:sym typeface="Wingdings" panose="05000000000000000000" pitchFamily="2" charset="2"/>
              </a:rPr>
              <a:t>に届く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r>
              <a:rPr lang="ja-JP" altLang="en-US" dirty="0" smtClean="0">
                <a:sym typeface="Wingdings" panose="05000000000000000000" pitchFamily="2" charset="2"/>
              </a:rPr>
              <a:t>未だ多</a:t>
            </a:r>
            <a:r>
              <a:rPr lang="ja-JP" altLang="en-US" dirty="0">
                <a:sym typeface="Wingdings" panose="05000000000000000000" pitchFamily="2" charset="2"/>
              </a:rPr>
              <a:t>く</a:t>
            </a:r>
            <a:r>
              <a:rPr lang="ja-JP" altLang="en-US" dirty="0" smtClean="0">
                <a:sym typeface="Wingdings" panose="05000000000000000000" pitchFamily="2" charset="2"/>
              </a:rPr>
              <a:t>の</a:t>
            </a:r>
            <a:r>
              <a:rPr lang="ja-JP" altLang="en-US" dirty="0">
                <a:sym typeface="Wingdings" panose="05000000000000000000" pitchFamily="2" charset="2"/>
              </a:rPr>
              <a:t>開発</a:t>
            </a:r>
            <a:r>
              <a:rPr lang="ja-JP" altLang="en-US" dirty="0" smtClean="0">
                <a:sym typeface="Wingdings" panose="05000000000000000000" pitchFamily="2" charset="2"/>
              </a:rPr>
              <a:t>課題：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pPr lvl="1"/>
            <a:r>
              <a:rPr kumimoji="1" lang="ja-JP" altLang="en-US" dirty="0" smtClean="0"/>
              <a:t>データ処理・</a:t>
            </a:r>
            <a:r>
              <a:rPr kumimoji="1" lang="en-US" altLang="ja-JP" dirty="0" smtClean="0"/>
              <a:t>VME</a:t>
            </a:r>
            <a:r>
              <a:rPr kumimoji="1" lang="ja-JP" altLang="en-US" dirty="0" smtClean="0"/>
              <a:t>制御などの</a:t>
            </a:r>
            <a:r>
              <a:rPr kumimoji="1" lang="en-US" altLang="ja-JP" dirty="0" smtClean="0"/>
              <a:t>FPGA</a:t>
            </a:r>
            <a:r>
              <a:rPr kumimoji="1" lang="ja-JP" altLang="en-US" dirty="0" smtClean="0"/>
              <a:t>の開発要素が多く存在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EPICS</a:t>
            </a:r>
            <a:r>
              <a:rPr lang="ja-JP" altLang="en-US" dirty="0" smtClean="0"/>
              <a:t>による</a:t>
            </a:r>
            <a:r>
              <a:rPr lang="en-US" altLang="ja-JP" dirty="0" smtClean="0"/>
              <a:t>Slow Control</a:t>
            </a:r>
            <a:r>
              <a:rPr lang="ja-JP" altLang="en-US" dirty="0" smtClean="0"/>
              <a:t>の開発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Belle II DAQ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NSM2</a:t>
            </a:r>
            <a:r>
              <a:rPr kumimoji="1" lang="ja-JP" altLang="en-US" dirty="0" smtClean="0"/>
              <a:t>との互換性</a:t>
            </a:r>
            <a:endParaRPr kumimoji="1" lang="en-US" altLang="ja-JP" dirty="0" smtClean="0"/>
          </a:p>
          <a:p>
            <a:r>
              <a:rPr lang="ja-JP" altLang="en-US" dirty="0"/>
              <a:t>開発した</a:t>
            </a:r>
            <a:r>
              <a:rPr lang="en-US" altLang="ja-JP" dirty="0"/>
              <a:t>SVD</a:t>
            </a:r>
            <a:r>
              <a:rPr lang="ja-JP" altLang="en-US" dirty="0"/>
              <a:t>ラダーと</a:t>
            </a:r>
            <a:r>
              <a:rPr lang="en-US" altLang="ja-JP" dirty="0"/>
              <a:t>SVD DAQ</a:t>
            </a:r>
            <a:r>
              <a:rPr lang="ja-JP" altLang="en-US" dirty="0"/>
              <a:t>を用いて初の荷電粒子信号の読み出しを行う</a:t>
            </a:r>
            <a:endParaRPr lang="en-US" altLang="ja-JP" dirty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5452" y="2164466"/>
            <a:ext cx="1906843" cy="1625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katsuro\Downloads\IMG_1245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51" y="4542602"/>
            <a:ext cx="1468674" cy="19582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355314"/>
              </p:ext>
            </p:extLst>
          </p:nvPr>
        </p:nvGraphicFramePr>
        <p:xfrm>
          <a:off x="5724440" y="3852393"/>
          <a:ext cx="1445553" cy="829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0" name="Obraz - mapa bitowa" r:id="rId5" imgW="11069595" imgH="6354062" progId="PBrush">
                  <p:embed/>
                </p:oleObj>
              </mc:Choice>
              <mc:Fallback>
                <p:oleObj name="Obraz - mapa bitowa" r:id="rId5" imgW="11069595" imgH="635406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440" y="3852393"/>
                        <a:ext cx="1445553" cy="829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38792" y="2979067"/>
            <a:ext cx="67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FADC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91606" y="5940981"/>
            <a:ext cx="93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COPPER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69993" y="401253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FTB</a:t>
            </a:r>
            <a:endParaRPr lang="en-US" dirty="0"/>
          </a:p>
        </p:txBody>
      </p:sp>
      <p:pic>
        <p:nvPicPr>
          <p:cNvPr id="15" name="Picture 4" descr="C:\Users\katsuro\Dropbox\Share\temporary\141205-L6-Ladder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t="11333" r="18364" b="8235"/>
          <a:stretch/>
        </p:blipFill>
        <p:spPr bwMode="auto">
          <a:xfrm>
            <a:off x="5510426" y="1233657"/>
            <a:ext cx="1885125" cy="13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06033" y="1551403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SVD</a:t>
            </a:r>
            <a:r>
              <a:rPr lang="ja-JP" altLang="en-US" dirty="0" smtClean="0"/>
              <a:t>ラダー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70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19248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まとめ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Belle II </a:t>
            </a:r>
            <a:r>
              <a:rPr lang="ja-JP" altLang="en-US" dirty="0" smtClean="0"/>
              <a:t>実験の新物理探索において、</a:t>
            </a:r>
            <a:r>
              <a:rPr lang="en-US" altLang="ja-JP" dirty="0" smtClean="0"/>
              <a:t>VXD</a:t>
            </a:r>
            <a:r>
              <a:rPr lang="ja-JP" altLang="en-US" dirty="0" smtClean="0"/>
              <a:t>は重要な役割を担っており、その開発には数多くの技術要素が組み込まれている</a:t>
            </a:r>
            <a:endParaRPr lang="en-US" altLang="ja-JP" dirty="0" smtClean="0"/>
          </a:p>
          <a:p>
            <a:r>
              <a:rPr lang="ja-JP" altLang="en-US" dirty="0"/>
              <a:t>特</a:t>
            </a:r>
            <a:r>
              <a:rPr lang="ja-JP" altLang="en-US" dirty="0" smtClean="0"/>
              <a:t>に</a:t>
            </a:r>
            <a:r>
              <a:rPr lang="en-US" altLang="ja-JP" dirty="0" smtClean="0"/>
              <a:t>PXD</a:t>
            </a:r>
            <a:r>
              <a:rPr lang="ja-JP" altLang="en-US" dirty="0" smtClean="0"/>
              <a:t>はデータ量削減のため他の検出器とは独立のデータ収集システムをもつ</a:t>
            </a:r>
            <a:endParaRPr lang="en-US" altLang="ja-JP" dirty="0" smtClean="0"/>
          </a:p>
          <a:p>
            <a:pPr lvl="1"/>
            <a:r>
              <a:rPr lang="en-US" dirty="0" smtClean="0"/>
              <a:t>ONSEN</a:t>
            </a:r>
            <a:r>
              <a:rPr lang="ja-JP" altLang="en-US" dirty="0" smtClean="0"/>
              <a:t>システム</a:t>
            </a:r>
            <a:endParaRPr lang="en-US" altLang="ja-JP" dirty="0" smtClean="0"/>
          </a:p>
          <a:p>
            <a:r>
              <a:rPr lang="en-US" altLang="ja-JP" dirty="0" smtClean="0"/>
              <a:t>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1</a:t>
            </a:r>
            <a:r>
              <a:rPr lang="ja-JP" altLang="en-US" dirty="0" smtClean="0"/>
              <a:t>月の</a:t>
            </a:r>
            <a:r>
              <a:rPr lang="en-US" altLang="ja-JP" dirty="0" smtClean="0"/>
              <a:t>DESY</a:t>
            </a:r>
            <a:r>
              <a:rPr lang="ja-JP" altLang="en-US" dirty="0" smtClean="0"/>
              <a:t>でのビーム試験により、初の</a:t>
            </a:r>
            <a:r>
              <a:rPr lang="en-US" altLang="ja-JP" dirty="0" smtClean="0"/>
              <a:t>VXD</a:t>
            </a:r>
            <a:r>
              <a:rPr lang="ja-JP" altLang="en-US" dirty="0" smtClean="0"/>
              <a:t>読み出しシステム試験を実施</a:t>
            </a:r>
            <a:endParaRPr lang="en-US" altLang="ja-JP" dirty="0" smtClean="0"/>
          </a:p>
          <a:p>
            <a:pPr lvl="1"/>
            <a:r>
              <a:rPr lang="ja-JP" altLang="en-US" dirty="0"/>
              <a:t>一連</a:t>
            </a:r>
            <a:r>
              <a:rPr lang="ja-JP" altLang="en-US" dirty="0" smtClean="0"/>
              <a:t>の</a:t>
            </a:r>
            <a:r>
              <a:rPr lang="en-US" altLang="ja-JP" dirty="0" smtClean="0"/>
              <a:t>VXD DAQ</a:t>
            </a:r>
            <a:r>
              <a:rPr lang="ja-JP" altLang="en-US" dirty="0" smtClean="0"/>
              <a:t>の動作を確認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ROI</a:t>
            </a:r>
            <a:r>
              <a:rPr lang="ja-JP" altLang="en-US" dirty="0" smtClean="0"/>
              <a:t>の取得に成功</a:t>
            </a:r>
            <a:endParaRPr lang="en-US" altLang="ja-JP" dirty="0" smtClean="0"/>
          </a:p>
          <a:p>
            <a:r>
              <a:rPr lang="en-US" altLang="ja-JP" dirty="0" smtClean="0"/>
              <a:t>SVD</a:t>
            </a:r>
            <a:r>
              <a:rPr lang="ja-JP" altLang="en-US" dirty="0"/>
              <a:t>ラダ</a:t>
            </a:r>
            <a:r>
              <a:rPr lang="ja-JP" altLang="en-US" dirty="0" smtClean="0"/>
              <a:t>ーの量産、</a:t>
            </a:r>
            <a:r>
              <a:rPr lang="en-US" altLang="ja-JP" dirty="0" smtClean="0"/>
              <a:t>KEK</a:t>
            </a:r>
            <a:r>
              <a:rPr lang="ja-JP" altLang="en-US" dirty="0" smtClean="0"/>
              <a:t>での</a:t>
            </a:r>
            <a:r>
              <a:rPr lang="en-US" altLang="ja-JP" dirty="0" smtClean="0"/>
              <a:t>SVD</a:t>
            </a:r>
            <a:r>
              <a:rPr lang="ja-JP" altLang="en-US" dirty="0"/>
              <a:t> </a:t>
            </a:r>
            <a:r>
              <a:rPr lang="ja-JP" altLang="en-US" dirty="0" smtClean="0"/>
              <a:t>試験環境の立ち上げはこれから</a:t>
            </a:r>
            <a:endParaRPr lang="en-US" altLang="ja-JP" dirty="0"/>
          </a:p>
          <a:p>
            <a:endParaRPr lang="en-US" altLang="ja-JP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2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77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 Thinning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58</a:t>
            </a:fld>
            <a:endParaRPr kumimoji="1" lang="ja-JP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9" b="3966"/>
          <a:stretch/>
        </p:blipFill>
        <p:spPr bwMode="auto">
          <a:xfrm>
            <a:off x="264304" y="1298994"/>
            <a:ext cx="8623140" cy="520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44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8148"/>
            <a:ext cx="8229600" cy="1143000"/>
          </a:xfrm>
        </p:spPr>
        <p:txBody>
          <a:bodyPr/>
          <a:lstStyle/>
          <a:p>
            <a:r>
              <a:rPr lang="en-US" sz="2800" dirty="0"/>
              <a:t>D</a:t>
            </a:r>
            <a:r>
              <a:rPr lang="en-US" sz="2800" dirty="0" smtClean="0"/>
              <a:t>ouble-sided strip sensors from 6” wafers</a:t>
            </a:r>
            <a:endParaRPr lang="en-US" sz="2800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325907"/>
            <a:ext cx="4608512" cy="3169567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 smtClean="0"/>
              <a:t>Sensor Properties: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Double-sided with perpendicular strips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AC-coupled readout with </a:t>
            </a:r>
            <a:r>
              <a:rPr lang="en-US" sz="2000" dirty="0" err="1" smtClean="0"/>
              <a:t>polysilicon</a:t>
            </a:r>
            <a:r>
              <a:rPr lang="en-US" sz="2000" dirty="0" smtClean="0"/>
              <a:t> resistor 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N-bulk, 300/320 </a:t>
            </a:r>
            <a:r>
              <a:rPr lang="el-GR" altLang="ja-JP" sz="2000" dirty="0"/>
              <a:t>μ</a:t>
            </a:r>
            <a:r>
              <a:rPr lang="en-US" altLang="ja-JP" sz="2000" dirty="0"/>
              <a:t>m </a:t>
            </a:r>
            <a:r>
              <a:rPr lang="en-US" sz="2000" dirty="0" smtClean="0"/>
              <a:t>thickness</a:t>
            </a:r>
            <a:endParaRPr lang="en-US" sz="2000" b="1" dirty="0"/>
          </a:p>
          <a:p>
            <a:pPr>
              <a:lnSpc>
                <a:spcPct val="120000"/>
              </a:lnSpc>
            </a:pPr>
            <a:r>
              <a:rPr lang="en-US" sz="2000" dirty="0" smtClean="0"/>
              <a:t>Three layouts only:</a:t>
            </a:r>
            <a:endParaRPr lang="en-US" sz="2000" b="1" dirty="0"/>
          </a:p>
          <a:p>
            <a:pPr lvl="1">
              <a:lnSpc>
                <a:spcPct val="120000"/>
              </a:lnSpc>
              <a:defRPr/>
            </a:pPr>
            <a:r>
              <a:rPr lang="en-US" sz="2000" dirty="0" smtClean="0"/>
              <a:t>Rectangular small for layer 3 (HPK)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000" dirty="0" smtClean="0"/>
              <a:t>Rectangular large for layers 4-6 (HPK)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000" dirty="0" smtClean="0"/>
              <a:t>Trapezoidal for forward layers 4-6 (Micron)</a:t>
            </a:r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 smtClean="0"/>
          </a:p>
        </p:txBody>
      </p:sp>
      <p:graphicFrame>
        <p:nvGraphicFramePr>
          <p:cNvPr id="14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006481"/>
              </p:ext>
            </p:extLst>
          </p:nvPr>
        </p:nvGraphicFramePr>
        <p:xfrm>
          <a:off x="-2605" y="4416244"/>
          <a:ext cx="9145017" cy="1691640"/>
        </p:xfrm>
        <a:graphic>
          <a:graphicData uri="http://schemas.openxmlformats.org/drawingml/2006/table">
            <a:tbl>
              <a:tblPr firstRow="1" bandRow="1"/>
              <a:tblGrid>
                <a:gridCol w="1306431"/>
                <a:gridCol w="1306431"/>
                <a:gridCol w="1306431"/>
                <a:gridCol w="1306431"/>
                <a:gridCol w="1306431"/>
                <a:gridCol w="1306431"/>
                <a:gridCol w="1306431"/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Readout strips(p/</a:t>
                      </a:r>
                      <a:r>
                        <a:rPr kumimoji="1" lang="en-US" altLang="ja-JP" sz="1600" dirty="0" err="1" smtClean="0"/>
                        <a:t>R</a:t>
                      </a:r>
                      <a:r>
                        <a:rPr kumimoji="1" lang="en-US" altLang="ja-JP" sz="1600" dirty="0" err="1" smtClean="0">
                          <a:latin typeface="Symbol" pitchFamily="18" charset="2"/>
                        </a:rPr>
                        <a:t>f</a:t>
                      </a:r>
                      <a:r>
                        <a:rPr kumimoji="1" lang="en-US" altLang="ja-JP" sz="1600" dirty="0" smtClean="0"/>
                        <a:t>)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Readout strips(n/z)</a:t>
                      </a:r>
                      <a:endParaRPr kumimoji="1" lang="ja-JP" altLang="en-US" sz="16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Readout pitch (p/</a:t>
                      </a:r>
                      <a:r>
                        <a:rPr kumimoji="1" lang="en-US" altLang="ja-JP" sz="1600" dirty="0" err="1" smtClean="0"/>
                        <a:t>R</a:t>
                      </a:r>
                      <a:r>
                        <a:rPr kumimoji="1" lang="en-US" altLang="ja-JP" sz="1600" dirty="0" err="1" smtClean="0">
                          <a:latin typeface="Symbol" pitchFamily="18" charset="2"/>
                        </a:rPr>
                        <a:t>f</a:t>
                      </a:r>
                      <a:r>
                        <a:rPr kumimoji="1" lang="en-US" altLang="ja-JP" sz="1600" dirty="0" smtClean="0"/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Readout pitch(n/z)</a:t>
                      </a:r>
                      <a:endParaRPr kumimoji="1" lang="ja-JP" altLang="en-US" sz="16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Sensors # (+</a:t>
                      </a:r>
                      <a:r>
                        <a:rPr kumimoji="1" lang="en-US" altLang="ja-JP" sz="1600" baseline="0" dirty="0" smtClean="0"/>
                        <a:t> spares)</a:t>
                      </a:r>
                      <a:endParaRPr kumimoji="1" lang="ja-JP" altLang="en-US" sz="1600" baseline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ja-JP" sz="1600" dirty="0" smtClean="0"/>
                        <a:t>Active area</a:t>
                      </a:r>
                      <a:br>
                        <a:rPr lang="en-US" altLang="ja-JP" sz="1600" dirty="0" smtClean="0"/>
                      </a:br>
                      <a:r>
                        <a:rPr lang="en-US" altLang="ja-JP" sz="1600" dirty="0" smtClean="0"/>
                        <a:t>(mm</a:t>
                      </a:r>
                      <a:r>
                        <a:rPr lang="en-US" altLang="ja-JP" sz="1600" baseline="30000" dirty="0" smtClean="0"/>
                        <a:t>2</a:t>
                      </a:r>
                      <a:r>
                        <a:rPr lang="en-US" altLang="ja-JP" sz="1600" dirty="0" smtClean="0"/>
                        <a:t>)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Large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768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512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l-GR" altLang="ja-JP" sz="1600" dirty="0" smtClean="0"/>
                        <a:t>75 μ</a:t>
                      </a:r>
                      <a:r>
                        <a:rPr lang="en-US" altLang="ja-JP" sz="1600" dirty="0" smtClean="0"/>
                        <a:t>m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240 </a:t>
                      </a:r>
                      <a:r>
                        <a:rPr lang="el-GR" altLang="ja-JP" sz="1600" dirty="0" smtClean="0"/>
                        <a:t>μ</a:t>
                      </a:r>
                      <a:r>
                        <a:rPr lang="en-US" altLang="ja-JP" sz="1600" dirty="0" smtClean="0"/>
                        <a:t>m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rPr>
                        <a:t>120+18</a:t>
                      </a:r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Calibri"/>
                        <a:ea typeface=""/>
                        <a:cs typeface="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ja-JP" sz="900" dirty="0" smtClean="0"/>
                        <a:t>122.90x57.72</a:t>
                      </a:r>
                      <a:br>
                        <a:rPr lang="en-US" altLang="ja-JP" sz="900" dirty="0" smtClean="0"/>
                      </a:br>
                      <a:r>
                        <a:rPr lang="en-US" altLang="ja-JP" sz="900" dirty="0" smtClean="0"/>
                        <a:t>=7029.88 </a:t>
                      </a:r>
                      <a:endParaRPr kumimoji="1" lang="ja-JP" altLang="en-US" sz="9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Trapezoidal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768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512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ja-JP" sz="1600" dirty="0" smtClean="0"/>
                        <a:t>50-</a:t>
                      </a:r>
                      <a:r>
                        <a:rPr lang="el-GR" altLang="ja-JP" sz="1600" dirty="0" smtClean="0"/>
                        <a:t>75 μ</a:t>
                      </a:r>
                      <a:r>
                        <a:rPr lang="en-US" altLang="ja-JP" sz="1600" dirty="0" smtClean="0"/>
                        <a:t>m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240 </a:t>
                      </a:r>
                      <a:r>
                        <a:rPr lang="el-GR" altLang="ja-JP" sz="1600" dirty="0" smtClean="0"/>
                        <a:t>μ</a:t>
                      </a:r>
                      <a:r>
                        <a:rPr lang="en-US" altLang="ja-JP" sz="1600" dirty="0" smtClean="0"/>
                        <a:t>m</a:t>
                      </a:r>
                      <a:endParaRPr kumimoji="1" lang="ja-JP" altLang="en-US" sz="16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rPr>
                        <a:t>38+6</a:t>
                      </a:r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Calibri"/>
                        <a:ea typeface=""/>
                        <a:cs typeface="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ja-JP" sz="900" dirty="0" smtClean="0"/>
                        <a:t>122.76x(57.59+38.42)/2=5893.09</a:t>
                      </a:r>
                      <a:endParaRPr kumimoji="1" lang="ja-JP" altLang="en-US" sz="9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Small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768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dirty="0" smtClean="0"/>
                        <a:t>768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l-GR" altLang="ja-JP" sz="1600" dirty="0" smtClean="0"/>
                        <a:t>5</a:t>
                      </a:r>
                      <a:r>
                        <a:rPr lang="en-US" altLang="ja-JP" sz="1600" dirty="0" smtClean="0"/>
                        <a:t>0</a:t>
                      </a:r>
                      <a:r>
                        <a:rPr lang="el-GR" altLang="ja-JP" sz="1600" dirty="0" smtClean="0"/>
                        <a:t> μ</a:t>
                      </a:r>
                      <a:r>
                        <a:rPr lang="en-US" altLang="ja-JP" sz="1600" dirty="0" smtClean="0"/>
                        <a:t>m</a:t>
                      </a:r>
                      <a:endParaRPr kumimoji="1" lang="ja-JP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160 </a:t>
                      </a:r>
                      <a:r>
                        <a:rPr lang="el-GR" altLang="ja-JP" sz="1600" dirty="0" smtClean="0"/>
                        <a:t>μ</a:t>
                      </a:r>
                      <a:r>
                        <a:rPr lang="en-US" altLang="ja-JP" sz="1600" dirty="0" smtClean="0"/>
                        <a:t>m</a:t>
                      </a:r>
                      <a:endParaRPr kumimoji="1" lang="ja-JP" altLang="en-US" sz="16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rPr>
                        <a:t>14+4</a:t>
                      </a:r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Calibri"/>
                        <a:ea typeface=""/>
                        <a:cs typeface="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ja-JP" sz="900" dirty="0" smtClean="0"/>
                        <a:t>122.90x38.55</a:t>
                      </a:r>
                      <a:br>
                        <a:rPr lang="en-US" altLang="ja-JP" sz="900" dirty="0" smtClean="0"/>
                      </a:br>
                      <a:r>
                        <a:rPr lang="en-US" altLang="ja-JP" sz="900" dirty="0" smtClean="0"/>
                        <a:t>=4737.80</a:t>
                      </a:r>
                      <a:endParaRPr kumimoji="1" lang="ja-JP" altLang="en-US" sz="9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883"/>
          <a:stretch>
            <a:fillRect/>
          </a:stretch>
        </p:blipFill>
        <p:spPr bwMode="auto">
          <a:xfrm>
            <a:off x="4720828" y="1987403"/>
            <a:ext cx="441741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4" descr="Micron 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4368" y="1802857"/>
            <a:ext cx="1023347" cy="410294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5" name="Picture 12" descr="Hamamatsu-logo-web-PIOB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82" r="50368" b="-2274"/>
          <a:stretch>
            <a:fillRect/>
          </a:stretch>
        </p:blipFill>
        <p:spPr bwMode="auto">
          <a:xfrm>
            <a:off x="5148064" y="3652639"/>
            <a:ext cx="2786062" cy="35242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/>
              <a:t>59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96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katsuro\Dropbox\Share\temporary\141205-L6-Ladder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t="11333" r="18364" b="8235"/>
          <a:stretch/>
        </p:blipFill>
        <p:spPr bwMode="auto">
          <a:xfrm rot="21241179">
            <a:off x="2278804" y="3802911"/>
            <a:ext cx="3097269" cy="225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Belle II </a:t>
            </a:r>
            <a:r>
              <a:rPr lang="ja-JP" altLang="en-US" dirty="0"/>
              <a:t>バーテックス（崩壊点）検出器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Screen Shot 2014-12-05 at 14.17.28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r="44936" b="3665"/>
          <a:stretch/>
        </p:blipFill>
        <p:spPr>
          <a:xfrm>
            <a:off x="0" y="908050"/>
            <a:ext cx="5035059" cy="569861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512243" y="3647706"/>
            <a:ext cx="2210586" cy="21969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 rot="18942531">
            <a:off x="1786535" y="4360111"/>
            <a:ext cx="4081807" cy="1143346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525625" y="4091233"/>
            <a:ext cx="150829" cy="2168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8920947">
            <a:off x="3196579" y="4568940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70 cm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21171" y="4199641"/>
            <a:ext cx="301658" cy="1418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421171" y="4393558"/>
            <a:ext cx="0" cy="12248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062953" y="4746162"/>
            <a:ext cx="358218" cy="8722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761295" y="5182268"/>
            <a:ext cx="659876" cy="436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280528" y="5524107"/>
            <a:ext cx="1140643" cy="94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01039" y="5618375"/>
            <a:ext cx="2023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chemeClr val="accent1"/>
                </a:solidFill>
              </a:rPr>
              <a:t>複数の</a:t>
            </a:r>
            <a:r>
              <a:rPr lang="en-US" altLang="ja-JP" sz="1600" dirty="0" smtClean="0">
                <a:solidFill>
                  <a:schemeClr val="accent1"/>
                </a:solidFill>
              </a:rPr>
              <a:t>DSSD</a:t>
            </a:r>
            <a:r>
              <a:rPr lang="ja-JP" altLang="en-US" sz="1600" dirty="0" smtClean="0">
                <a:solidFill>
                  <a:schemeClr val="accent1"/>
                </a:solidFill>
              </a:rPr>
              <a:t>から構成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 bwMode="gray">
          <a:xfrm>
            <a:off x="5019939" y="1553930"/>
            <a:ext cx="3613751" cy="464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ja-JP" altLang="en-US" kern="0" smtClean="0"/>
              <a:t>ベリリウムビームパイプ</a:t>
            </a:r>
            <a:endParaRPr lang="en-US" altLang="ja-JP" kern="0" smtClean="0"/>
          </a:p>
          <a:p>
            <a:pPr lvl="1" defTabSz="914400"/>
            <a:r>
              <a:rPr lang="ja-JP" altLang="en-US" kern="0" smtClean="0"/>
              <a:t>半径</a:t>
            </a:r>
            <a:r>
              <a:rPr lang="en-US" altLang="ja-JP" kern="0" smtClean="0"/>
              <a:t>: 10 mm</a:t>
            </a:r>
          </a:p>
          <a:p>
            <a:pPr lvl="1" defTabSz="914400"/>
            <a:endParaRPr lang="en-US" altLang="ja-JP" kern="0" smtClean="0"/>
          </a:p>
          <a:p>
            <a:pPr defTabSz="914400"/>
            <a:r>
              <a:rPr lang="en-US" altLang="ja-JP" kern="0" smtClean="0"/>
              <a:t>2</a:t>
            </a:r>
            <a:r>
              <a:rPr lang="ja-JP" altLang="en-US" kern="0" smtClean="0"/>
              <a:t>層の</a:t>
            </a:r>
            <a:r>
              <a:rPr lang="en-US" altLang="ja-JP" kern="0" smtClean="0"/>
              <a:t>DEPFET</a:t>
            </a:r>
            <a:r>
              <a:rPr lang="ja-JP" altLang="en-US" kern="0" smtClean="0"/>
              <a:t>型ピクセル検出器</a:t>
            </a:r>
            <a:r>
              <a:rPr lang="en-US" altLang="ja-JP" kern="0" smtClean="0"/>
              <a:t> (PXD)</a:t>
            </a:r>
          </a:p>
          <a:p>
            <a:pPr lvl="1" defTabSz="914400"/>
            <a:r>
              <a:rPr lang="ja-JP" altLang="en-US" kern="0" smtClean="0"/>
              <a:t>総計</a:t>
            </a:r>
            <a:r>
              <a:rPr lang="en-US" altLang="ja-JP" kern="0" smtClean="0"/>
              <a:t> </a:t>
            </a:r>
            <a:r>
              <a:rPr lang="ja-JP" altLang="en-US" kern="0" smtClean="0"/>
              <a:t>約</a:t>
            </a:r>
            <a:r>
              <a:rPr lang="en-US" altLang="ja-JP" kern="0" smtClean="0"/>
              <a:t>8M </a:t>
            </a:r>
            <a:r>
              <a:rPr lang="ja-JP" altLang="en-US" kern="0" smtClean="0"/>
              <a:t>ピクセル</a:t>
            </a:r>
            <a:endParaRPr lang="en-US" altLang="ja-JP" kern="0" smtClean="0"/>
          </a:p>
          <a:p>
            <a:pPr lvl="1" defTabSz="914400"/>
            <a:endParaRPr lang="en-US" altLang="ja-JP" kern="0" smtClean="0"/>
          </a:p>
          <a:p>
            <a:pPr defTabSz="914400"/>
            <a:r>
              <a:rPr lang="ja-JP" altLang="en-US" kern="0" smtClean="0"/>
              <a:t>４層のストリップ型シリコン崩壊点検出器</a:t>
            </a:r>
            <a:r>
              <a:rPr lang="en-US" altLang="ja-JP" kern="0" smtClean="0"/>
              <a:t> (SVD)</a:t>
            </a:r>
          </a:p>
          <a:p>
            <a:pPr lvl="1" defTabSz="914400"/>
            <a:r>
              <a:rPr lang="en-US" altLang="ja-JP" kern="0" smtClean="0"/>
              <a:t>Double-sided Silicon Strip Detectors (DSSD)</a:t>
            </a:r>
          </a:p>
          <a:p>
            <a:pPr lvl="1" defTabSz="914400"/>
            <a:r>
              <a:rPr lang="ja-JP" altLang="en-US" kern="0" smtClean="0"/>
              <a:t>総計 約</a:t>
            </a:r>
            <a:r>
              <a:rPr lang="en-US" altLang="ja-JP" kern="0" smtClean="0"/>
              <a:t>224k </a:t>
            </a:r>
            <a:r>
              <a:rPr lang="ja-JP" altLang="en-US" kern="0" smtClean="0"/>
              <a:t>ストリップ</a:t>
            </a:r>
            <a:endParaRPr lang="en-US" altLang="ja-JP" kern="0" smtClean="0"/>
          </a:p>
          <a:p>
            <a:pPr lvl="1" defTabSz="914400"/>
            <a:r>
              <a:rPr lang="ja-JP" altLang="en-US" kern="0" smtClean="0"/>
              <a:t>前方に傾斜構造を持つ</a:t>
            </a:r>
            <a:endParaRPr lang="ja-JP" altLang="en-US" kern="0" dirty="0"/>
          </a:p>
        </p:txBody>
      </p:sp>
    </p:spTree>
    <p:extLst>
      <p:ext uri="{BB962C8B-B14F-4D97-AF65-F5344CB8AC3E}">
        <p14:creationId xmlns:p14="http://schemas.microsoft.com/office/powerpoint/2010/main" val="228672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2985" y="203458"/>
            <a:ext cx="8643966" cy="785818"/>
          </a:xfrm>
        </p:spPr>
        <p:txBody>
          <a:bodyPr>
            <a:normAutofit/>
          </a:bodyPr>
          <a:lstStyle/>
          <a:p>
            <a:r>
              <a:rPr lang="en-US" dirty="0" smtClean="0"/>
              <a:t>ORIGAMI</a:t>
            </a:r>
            <a:r>
              <a:rPr lang="ja-JP" altLang="en-US" dirty="0" smtClean="0"/>
              <a:t>モジュール</a:t>
            </a:r>
            <a:endParaRPr lang="en-US" dirty="0"/>
          </a:p>
        </p:txBody>
      </p:sp>
      <p:pic>
        <p:nvPicPr>
          <p:cNvPr id="8" name="Picture 2" descr="C:\Users\friedl\Desktop\origa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600" y="969600"/>
            <a:ext cx="8064000" cy="5355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24000" y="4829175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Silicon sensor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895600" y="4800600"/>
            <a:ext cx="609600" cy="1047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91200" y="1828800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Flex hybrid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638800" y="2133600"/>
            <a:ext cx="2286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6318" y="5257800"/>
            <a:ext cx="3478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Pitch adapter for top side of sensor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(n-side)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19600" y="5029200"/>
            <a:ext cx="304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71575" y="5781675"/>
            <a:ext cx="3858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Pitch adapter for bottom side of sensor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(p-side)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5029619" y="5934075"/>
            <a:ext cx="942556" cy="1707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0075" y="4374118"/>
            <a:ext cx="20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APV25 readout chip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8400" y="4038600"/>
            <a:ext cx="12192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/>
              <a:t>60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27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Origami Chip-on-Sensor </a:t>
            </a:r>
            <a:r>
              <a:rPr lang="en-US" sz="3600" dirty="0"/>
              <a:t>Concept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1331" y="1273215"/>
            <a:ext cx="4959936" cy="2537879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rgbClr val="0061A0"/>
                </a:solidFill>
              </a:rPr>
              <a:t>Chip-on-sensor concept for double-sided readout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61A0"/>
                </a:solidFill>
              </a:rPr>
              <a:t>Flex fan-out pieces wrapped to opposite side (hence “Origami“)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61A0"/>
                </a:solidFill>
              </a:rPr>
              <a:t>All chips aligned on one side </a:t>
            </a:r>
            <a:r>
              <a:rPr lang="en-US" dirty="0">
                <a:solidFill>
                  <a:srgbClr val="0061A0"/>
                </a:solidFill>
                <a:sym typeface="Symbol" charset="2"/>
              </a:rPr>
              <a:t> </a:t>
            </a:r>
            <a:r>
              <a:rPr lang="en-US" dirty="0">
                <a:solidFill>
                  <a:srgbClr val="0061A0"/>
                </a:solidFill>
              </a:rPr>
              <a:t>single cooling pipe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/>
              <a:t>61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  <p:grpSp>
        <p:nvGrpSpPr>
          <p:cNvPr id="15" name="グループ化 1030"/>
          <p:cNvGrpSpPr/>
          <p:nvPr/>
        </p:nvGrpSpPr>
        <p:grpSpPr>
          <a:xfrm>
            <a:off x="5251267" y="3881872"/>
            <a:ext cx="3499561" cy="2426171"/>
            <a:chOff x="5549048" y="3492337"/>
            <a:chExt cx="3499561" cy="2426171"/>
          </a:xfrm>
        </p:grpSpPr>
        <p:pic>
          <p:nvPicPr>
            <p:cNvPr id="17" name="図 126" descr="IMG_1899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49048" y="3501596"/>
              <a:ext cx="3499561" cy="2200302"/>
            </a:xfrm>
            <a:prstGeom prst="rect">
              <a:avLst/>
            </a:prstGeom>
          </p:spPr>
        </p:pic>
        <p:sp>
          <p:nvSpPr>
            <p:cNvPr id="18" name="テキスト ボックス 127"/>
            <p:cNvSpPr txBox="1"/>
            <p:nvPr/>
          </p:nvSpPr>
          <p:spPr>
            <a:xfrm>
              <a:off x="7596336" y="5272177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DSSD</a:t>
              </a:r>
              <a:endParaRPr kumimoji="1" lang="ja-JP" altLang="en-US" dirty="0"/>
            </a:p>
          </p:txBody>
        </p:sp>
        <p:cxnSp>
          <p:nvCxnSpPr>
            <p:cNvPr id="19" name="直線矢印コネクタ 128"/>
            <p:cNvCxnSpPr>
              <a:stCxn id="18" idx="0"/>
            </p:cNvCxnSpPr>
            <p:nvPr/>
          </p:nvCxnSpPr>
          <p:spPr>
            <a:xfrm flipV="1">
              <a:off x="7937135" y="5013176"/>
              <a:ext cx="103383" cy="2590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30"/>
            <p:cNvSpPr txBox="1"/>
            <p:nvPr/>
          </p:nvSpPr>
          <p:spPr>
            <a:xfrm>
              <a:off x="7379869" y="5272177"/>
              <a:ext cx="1668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dirty="0" err="1" smtClean="0"/>
                <a:t>Airex</a:t>
              </a:r>
              <a:endParaRPr lang="en-US" altLang="ja-JP" dirty="0" smtClean="0"/>
            </a:p>
            <a:p>
              <a:pPr algn="r"/>
              <a:r>
                <a:rPr kumimoji="1" lang="en-US" altLang="ja-JP" dirty="0" smtClean="0"/>
                <a:t>(Polymer foam)</a:t>
              </a:r>
              <a:endParaRPr kumimoji="1" lang="ja-JP" altLang="en-US" dirty="0"/>
            </a:p>
          </p:txBody>
        </p:sp>
        <p:cxnSp>
          <p:nvCxnSpPr>
            <p:cNvPr id="21" name="直線矢印コネクタ 131"/>
            <p:cNvCxnSpPr/>
            <p:nvPr/>
          </p:nvCxnSpPr>
          <p:spPr>
            <a:xfrm flipV="1">
              <a:off x="8676456" y="4888319"/>
              <a:ext cx="0" cy="4623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133"/>
            <p:cNvSpPr txBox="1"/>
            <p:nvPr/>
          </p:nvSpPr>
          <p:spPr>
            <a:xfrm>
              <a:off x="6016112" y="4349796"/>
              <a:ext cx="1519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Bonding wire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直線矢印コネクタ 134"/>
            <p:cNvCxnSpPr>
              <a:stCxn id="22" idx="3"/>
            </p:cNvCxnSpPr>
            <p:nvPr/>
          </p:nvCxnSpPr>
          <p:spPr>
            <a:xfrm>
              <a:off x="7535278" y="4534462"/>
              <a:ext cx="742655" cy="18466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135"/>
            <p:cNvSpPr txBox="1"/>
            <p:nvPr/>
          </p:nvSpPr>
          <p:spPr>
            <a:xfrm>
              <a:off x="6228184" y="3492337"/>
              <a:ext cx="916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APV25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直線矢印コネクタ 136"/>
            <p:cNvCxnSpPr>
              <a:stCxn id="24" idx="3"/>
            </p:cNvCxnSpPr>
            <p:nvPr/>
          </p:nvCxnSpPr>
          <p:spPr>
            <a:xfrm>
              <a:off x="7144320" y="3677003"/>
              <a:ext cx="154508" cy="18466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138"/>
            <p:cNvCxnSpPr>
              <a:stCxn id="22" idx="3"/>
            </p:cNvCxnSpPr>
            <p:nvPr/>
          </p:nvCxnSpPr>
          <p:spPr>
            <a:xfrm flipV="1">
              <a:off x="7535278" y="4304628"/>
              <a:ext cx="277082" cy="22983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図 125" descr="IMG_189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267" y="1937656"/>
            <a:ext cx="3413977" cy="13884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73" y="3811094"/>
            <a:ext cx="3516358" cy="259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00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APV25 and Requirement on 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60675"/>
            <a:ext cx="5791433" cy="51632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APV25 chip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ront-end electronics for DSSD signal readout</a:t>
            </a:r>
          </a:p>
          <a:p>
            <a:pPr lvl="1"/>
            <a:r>
              <a:rPr lang="en-US" dirty="0" smtClean="0"/>
              <a:t>Provides 128-channels analog signals sampled among several clock ticks</a:t>
            </a:r>
          </a:p>
          <a:p>
            <a:pPr lvl="1"/>
            <a:r>
              <a:rPr lang="en-US" dirty="0"/>
              <a:t>Shaping time: 50 </a:t>
            </a:r>
            <a:r>
              <a:rPr lang="en-US" dirty="0" err="1" smtClean="0"/>
              <a:t>nsec</a:t>
            </a:r>
            <a:endParaRPr lang="en-US" dirty="0" smtClean="0"/>
          </a:p>
          <a:p>
            <a:pPr lvl="1"/>
            <a:r>
              <a:rPr lang="en-US" dirty="0" smtClean="0"/>
              <a:t>Suitable </a:t>
            </a:r>
            <a:r>
              <a:rPr lang="en-US" dirty="0"/>
              <a:t>for </a:t>
            </a:r>
            <a:r>
              <a:rPr lang="en-US" dirty="0" smtClean="0"/>
              <a:t>high </a:t>
            </a:r>
            <a:r>
              <a:rPr lang="en-US" dirty="0"/>
              <a:t>occupancy </a:t>
            </a:r>
            <a:r>
              <a:rPr lang="en-US" dirty="0" smtClean="0"/>
              <a:t>in </a:t>
            </a:r>
            <a:r>
              <a:rPr lang="en-US" dirty="0"/>
              <a:t>Belle II SVD </a:t>
            </a:r>
            <a:endParaRPr lang="en-US" dirty="0" smtClean="0"/>
          </a:p>
          <a:p>
            <a:r>
              <a:rPr lang="en-US" dirty="0" smtClean="0"/>
              <a:t>6- and 3-samples/trigger modes will be used for Belle II SVD</a:t>
            </a:r>
          </a:p>
          <a:p>
            <a:pPr lvl="1"/>
            <a:r>
              <a:rPr lang="en-US" dirty="0" smtClean="0"/>
              <a:t>6-samples/trigger is preferable for good peak finding</a:t>
            </a:r>
          </a:p>
          <a:p>
            <a:r>
              <a:rPr lang="en-US" dirty="0" smtClean="0"/>
              <a:t>Requirements on triggers from APV25</a:t>
            </a:r>
          </a:p>
          <a:p>
            <a:pPr lvl="1"/>
            <a:r>
              <a:rPr lang="en-US" b="1" dirty="0" smtClean="0"/>
              <a:t>Maximum trigger rate</a:t>
            </a:r>
            <a:r>
              <a:rPr lang="en-US" dirty="0" smtClean="0"/>
              <a:t>: (140 clocks/sample)</a:t>
            </a:r>
          </a:p>
          <a:p>
            <a:pPr lvl="2"/>
            <a:r>
              <a:rPr lang="en-US" b="1" dirty="0" smtClean="0">
                <a:solidFill>
                  <a:schemeClr val="accent2"/>
                </a:solidFill>
              </a:rPr>
              <a:t>38kHz</a:t>
            </a:r>
            <a:r>
              <a:rPr lang="en-US" dirty="0" smtClean="0"/>
              <a:t> (6-samples),      </a:t>
            </a:r>
            <a:r>
              <a:rPr lang="en-US" b="1" dirty="0" smtClean="0">
                <a:solidFill>
                  <a:schemeClr val="accent2"/>
                </a:solidFill>
              </a:rPr>
              <a:t>76kHz</a:t>
            </a:r>
            <a:r>
              <a:rPr lang="en-US" dirty="0" smtClean="0"/>
              <a:t> (3-samples)</a:t>
            </a:r>
          </a:p>
          <a:p>
            <a:pPr lvl="3"/>
            <a:r>
              <a:rPr lang="en-US" dirty="0"/>
              <a:t>cf. </a:t>
            </a:r>
            <a:r>
              <a:rPr lang="en-US" dirty="0" smtClean="0"/>
              <a:t>max. </a:t>
            </a:r>
            <a:r>
              <a:rPr lang="en-US" dirty="0"/>
              <a:t>trigger rate in Belle II</a:t>
            </a:r>
            <a:r>
              <a:rPr lang="ja-JP" altLang="en-US" dirty="0"/>
              <a:t> </a:t>
            </a:r>
            <a:r>
              <a:rPr lang="en-US" altLang="ja-JP" dirty="0"/>
              <a:t>is</a:t>
            </a:r>
            <a:r>
              <a:rPr lang="ja-JP" altLang="en-US" dirty="0"/>
              <a:t> </a:t>
            </a:r>
            <a:r>
              <a:rPr lang="en-US" altLang="ja-JP" dirty="0" smtClean="0"/>
              <a:t>30kHz</a:t>
            </a:r>
            <a:endParaRPr lang="en-US" dirty="0" smtClean="0"/>
          </a:p>
          <a:p>
            <a:pPr lvl="1"/>
            <a:r>
              <a:rPr lang="en-US" b="1" dirty="0" smtClean="0"/>
              <a:t>Minimum trigger interval</a:t>
            </a:r>
            <a:r>
              <a:rPr lang="en-US" dirty="0" smtClean="0"/>
              <a:t>: (3 clocks/3-samples)</a:t>
            </a:r>
          </a:p>
          <a:p>
            <a:pPr lvl="2"/>
            <a:r>
              <a:rPr lang="en-US" b="1" dirty="0" smtClean="0">
                <a:solidFill>
                  <a:schemeClr val="accent2"/>
                </a:solidFill>
              </a:rPr>
              <a:t>189nsec</a:t>
            </a:r>
            <a:r>
              <a:rPr lang="en-US" dirty="0" smtClean="0"/>
              <a:t> (6-samples),  </a:t>
            </a:r>
            <a:r>
              <a:rPr lang="en-US" b="1" dirty="0" smtClean="0">
                <a:solidFill>
                  <a:schemeClr val="accent2"/>
                </a:solidFill>
              </a:rPr>
              <a:t>94nsec</a:t>
            </a:r>
            <a:r>
              <a:rPr lang="en-US" dirty="0" smtClean="0"/>
              <a:t> (3-samples)</a:t>
            </a:r>
          </a:p>
          <a:p>
            <a:pPr lvl="1"/>
            <a:r>
              <a:rPr lang="en-US" b="1" dirty="0" smtClean="0"/>
              <a:t>Maximum trigger latency</a:t>
            </a:r>
            <a:r>
              <a:rPr lang="en-US" dirty="0" smtClean="0"/>
              <a:t>:</a:t>
            </a:r>
          </a:p>
          <a:p>
            <a:pPr lvl="2"/>
            <a:r>
              <a:rPr lang="en-US" b="1" dirty="0" smtClean="0">
                <a:solidFill>
                  <a:schemeClr val="accent2"/>
                </a:solidFill>
              </a:rPr>
              <a:t>5.0 </a:t>
            </a:r>
            <a:r>
              <a:rPr lang="en-US" b="1" dirty="0" err="1" smtClean="0">
                <a:solidFill>
                  <a:schemeClr val="accent2"/>
                </a:solidFill>
              </a:rPr>
              <a:t>usec</a:t>
            </a:r>
            <a:r>
              <a:rPr lang="en-US" dirty="0"/>
              <a:t> </a:t>
            </a:r>
            <a:r>
              <a:rPr lang="en-US" dirty="0" smtClean="0"/>
              <a:t>   (available pipe-line size of 160 samples)</a:t>
            </a:r>
          </a:p>
          <a:p>
            <a:endParaRPr lang="en-US" dirty="0"/>
          </a:p>
        </p:txBody>
      </p:sp>
      <p:pic>
        <p:nvPicPr>
          <p:cNvPr id="3085" name="Picture 13" descr="C:\Users\katsuro\Downloads\IMG_1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8330" b="12344"/>
          <a:stretch/>
        </p:blipFill>
        <p:spPr bwMode="auto">
          <a:xfrm rot="16200000">
            <a:off x="6093086" y="1196214"/>
            <a:ext cx="2415621" cy="286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09574" y="6512409"/>
            <a:ext cx="2133600" cy="268287"/>
          </a:xfrm>
        </p:spPr>
        <p:txBody>
          <a:bodyPr/>
          <a:lstStyle/>
          <a:p>
            <a:r>
              <a:rPr lang="en-US" smtClean="0"/>
              <a:t>12/10/2014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66558" y="2485470"/>
            <a:ext cx="101252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APV25 chip</a:t>
            </a:r>
            <a:endParaRPr lang="en-US" sz="1400" dirty="0"/>
          </a:p>
        </p:txBody>
      </p:sp>
      <p:cxnSp>
        <p:nvCxnSpPr>
          <p:cNvPr id="5" name="Straight Arrow Connector 4"/>
          <p:cNvCxnSpPr>
            <a:stCxn id="10" idx="2"/>
          </p:cNvCxnSpPr>
          <p:nvPr/>
        </p:nvCxnSpPr>
        <p:spPr>
          <a:xfrm>
            <a:off x="6272819" y="2793247"/>
            <a:ext cx="38219" cy="2505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2" descr="C:\Users\friedl\Desktop\results\tuxdaq_signal2_140108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98" t="40238" r="6774" b="6582"/>
          <a:stretch/>
        </p:blipFill>
        <p:spPr bwMode="auto">
          <a:xfrm>
            <a:off x="5966657" y="4070713"/>
            <a:ext cx="2767501" cy="21786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154385" y="6089343"/>
            <a:ext cx="1989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clock tick (32MHz)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5486878" y="418116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45763" y="3745375"/>
            <a:ext cx="2246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output from APV25</a:t>
            </a:r>
          </a:p>
          <a:p>
            <a:pPr algn="ctr"/>
            <a:r>
              <a:rPr lang="en-US" sz="2000" b="1" dirty="0" smtClean="0"/>
              <a:t>(6 samples/trigger)</a:t>
            </a:r>
            <a:endParaRPr lang="en-US" sz="2000" b="1" dirty="0"/>
          </a:p>
        </p:txBody>
      </p:sp>
      <p:sp>
        <p:nvSpPr>
          <p:cNvPr id="17" name="Right Brace 16"/>
          <p:cNvSpPr/>
          <p:nvPr/>
        </p:nvSpPr>
        <p:spPr>
          <a:xfrm rot="5400000">
            <a:off x="6579931" y="5377280"/>
            <a:ext cx="172545" cy="43621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89800" y="5606419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sample</a:t>
            </a:r>
            <a:endParaRPr lang="en-US" sz="14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913682" y="5280513"/>
            <a:ext cx="304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294683" y="5280513"/>
            <a:ext cx="587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599482" y="5280513"/>
            <a:ext cx="76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828082" y="5299168"/>
            <a:ext cx="237287" cy="5147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89882" y="5729032"/>
            <a:ext cx="112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 particle hit</a:t>
            </a:r>
            <a:endParaRPr lang="en-US" sz="1400" b="1" dirty="0"/>
          </a:p>
        </p:txBody>
      </p:sp>
      <p:sp>
        <p:nvSpPr>
          <p:cNvPr id="6" name="Oval 5"/>
          <p:cNvSpPr/>
          <p:nvPr/>
        </p:nvSpPr>
        <p:spPr>
          <a:xfrm>
            <a:off x="1066800" y="4612751"/>
            <a:ext cx="990600" cy="43477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98557" y="447803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accent5"/>
                </a:solidFill>
              </a:rPr>
              <a:t>✔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92907" y="52832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accent5"/>
                </a:solidFill>
              </a:rPr>
              <a:t>✔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05307" y="529927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accent5"/>
                </a:solidFill>
              </a:rPr>
              <a:t>✔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81850" y="582821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accent5"/>
                </a:solidFill>
              </a:rPr>
              <a:t>✔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Flavor Physics Workshop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2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24" grpId="0"/>
      <p:bldP spid="25" grpId="0"/>
      <p:bldP spid="2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 flipH="1" flipV="1">
            <a:off x="6985672" y="1315502"/>
            <a:ext cx="15794" cy="4247098"/>
          </a:xfrm>
          <a:prstGeom prst="line">
            <a:avLst/>
          </a:prstGeom>
          <a:ln>
            <a:solidFill>
              <a:schemeClr val="accent5"/>
            </a:solidFill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8" name="Left Arrow 87"/>
          <p:cNvSpPr/>
          <p:nvPr/>
        </p:nvSpPr>
        <p:spPr>
          <a:xfrm>
            <a:off x="1897547" y="2955851"/>
            <a:ext cx="2368373" cy="408676"/>
          </a:xfrm>
          <a:prstGeom prst="lef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40000"/>
                </a:schemeClr>
              </a:gs>
              <a:gs pos="50000">
                <a:schemeClr val="accent6">
                  <a:lumMod val="60000"/>
                  <a:lumOff val="40000"/>
                  <a:alpha val="40000"/>
                </a:schemeClr>
              </a:gs>
              <a:gs pos="100000">
                <a:schemeClr val="accent6">
                  <a:lumMod val="75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997940" y="2896740"/>
            <a:ext cx="2021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control signals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0" name="Left Arrow 89"/>
          <p:cNvSpPr/>
          <p:nvPr/>
        </p:nvSpPr>
        <p:spPr>
          <a:xfrm rot="5400000">
            <a:off x="4258172" y="3423909"/>
            <a:ext cx="811591" cy="408676"/>
          </a:xfrm>
          <a:prstGeom prst="lef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40000"/>
                </a:schemeClr>
              </a:gs>
              <a:gs pos="50000">
                <a:schemeClr val="accent6">
                  <a:lumMod val="60000"/>
                  <a:lumOff val="40000"/>
                  <a:alpha val="40000"/>
                </a:schemeClr>
              </a:gs>
              <a:gs pos="100000">
                <a:schemeClr val="accent6">
                  <a:lumMod val="75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Left Arrow 90"/>
          <p:cNvSpPr/>
          <p:nvPr/>
        </p:nvSpPr>
        <p:spPr>
          <a:xfrm>
            <a:off x="5194321" y="4445776"/>
            <a:ext cx="1718665" cy="408676"/>
          </a:xfrm>
          <a:prstGeom prst="lef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40000"/>
                </a:schemeClr>
              </a:gs>
              <a:gs pos="50000">
                <a:schemeClr val="accent6">
                  <a:lumMod val="60000"/>
                  <a:lumOff val="40000"/>
                  <a:alpha val="40000"/>
                </a:schemeClr>
              </a:gs>
              <a:gs pos="100000">
                <a:schemeClr val="accent6">
                  <a:lumMod val="75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Left Arrow 91"/>
          <p:cNvSpPr/>
          <p:nvPr/>
        </p:nvSpPr>
        <p:spPr>
          <a:xfrm rot="2880087">
            <a:off x="5398080" y="3590041"/>
            <a:ext cx="1882876" cy="408676"/>
          </a:xfrm>
          <a:prstGeom prst="lef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40000"/>
                </a:schemeClr>
              </a:gs>
              <a:gs pos="50000">
                <a:schemeClr val="accent6">
                  <a:lumMod val="60000"/>
                  <a:lumOff val="40000"/>
                  <a:alpha val="40000"/>
                </a:schemeClr>
              </a:gs>
              <a:gs pos="100000">
                <a:schemeClr val="accent6">
                  <a:lumMod val="75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>
            <a:off x="1997940" y="1757529"/>
            <a:ext cx="4915045" cy="43508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75000"/>
                  <a:alpha val="40000"/>
                </a:schemeClr>
              </a:gs>
              <a:gs pos="100000">
                <a:schemeClr val="accent4">
                  <a:lumMod val="5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SVD </a:t>
            </a:r>
            <a:r>
              <a:rPr lang="en-US" dirty="0" smtClean="0"/>
              <a:t>Readout </a:t>
            </a:r>
            <a:r>
              <a:rPr lang="en-US" dirty="0"/>
              <a:t>S</a:t>
            </a:r>
            <a:r>
              <a:rPr lang="en-US" dirty="0" smtClean="0"/>
              <a:t>ystem </a:t>
            </a:r>
            <a:r>
              <a:rPr lang="en-US" dirty="0"/>
              <a:t>O</a:t>
            </a:r>
            <a:r>
              <a:rPr lang="en-US" dirty="0" smtClean="0"/>
              <a:t>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948" y="5691850"/>
            <a:ext cx="6891524" cy="838200"/>
          </a:xfrm>
        </p:spPr>
        <p:txBody>
          <a:bodyPr>
            <a:normAutofit fontScale="92500"/>
          </a:bodyPr>
          <a:lstStyle/>
          <a:p>
            <a:r>
              <a:rPr lang="en-US" dirty="0"/>
              <a:t>P</a:t>
            </a:r>
            <a:r>
              <a:rPr lang="en-US" dirty="0" smtClean="0"/>
              <a:t>erformance of the readout system has to be </a:t>
            </a:r>
            <a:r>
              <a:rPr lang="en-US" dirty="0"/>
              <a:t>confirmed with prototypes before </a:t>
            </a:r>
            <a:r>
              <a:rPr lang="en-US" dirty="0" smtClean="0"/>
              <a:t>final production.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854367" y="2462698"/>
            <a:ext cx="952500" cy="355441"/>
            <a:chOff x="2118360" y="2521109"/>
            <a:chExt cx="952500" cy="355441"/>
          </a:xfrm>
        </p:grpSpPr>
        <p:sp>
          <p:nvSpPr>
            <p:cNvPr id="7" name="フリーフォーム 140"/>
            <p:cNvSpPr/>
            <p:nvPr/>
          </p:nvSpPr>
          <p:spPr>
            <a:xfrm>
              <a:off x="2120257" y="252110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140"/>
            <p:cNvSpPr/>
            <p:nvPr/>
          </p:nvSpPr>
          <p:spPr>
            <a:xfrm>
              <a:off x="2120257" y="254030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140"/>
            <p:cNvSpPr/>
            <p:nvPr/>
          </p:nvSpPr>
          <p:spPr>
            <a:xfrm>
              <a:off x="2118360" y="256189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140"/>
            <p:cNvSpPr/>
            <p:nvPr/>
          </p:nvSpPr>
          <p:spPr>
            <a:xfrm>
              <a:off x="2118360" y="258109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40"/>
            <p:cNvSpPr/>
            <p:nvPr/>
          </p:nvSpPr>
          <p:spPr>
            <a:xfrm>
              <a:off x="2122170" y="2598420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40"/>
            <p:cNvSpPr/>
            <p:nvPr/>
          </p:nvSpPr>
          <p:spPr>
            <a:xfrm>
              <a:off x="2122170" y="2617617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40"/>
            <p:cNvSpPr/>
            <p:nvPr/>
          </p:nvSpPr>
          <p:spPr>
            <a:xfrm>
              <a:off x="2125980" y="2636520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40"/>
            <p:cNvSpPr/>
            <p:nvPr/>
          </p:nvSpPr>
          <p:spPr>
            <a:xfrm>
              <a:off x="2125980" y="2655717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0"/>
            <p:cNvSpPr/>
            <p:nvPr/>
          </p:nvSpPr>
          <p:spPr>
            <a:xfrm>
              <a:off x="2127254" y="267619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40"/>
            <p:cNvSpPr/>
            <p:nvPr/>
          </p:nvSpPr>
          <p:spPr>
            <a:xfrm>
              <a:off x="2127254" y="269539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Cube 4"/>
          <p:cNvSpPr/>
          <p:nvPr/>
        </p:nvSpPr>
        <p:spPr>
          <a:xfrm>
            <a:off x="2688513" y="2379989"/>
            <a:ext cx="609600" cy="527726"/>
          </a:xfrm>
          <a:prstGeom prst="cube">
            <a:avLst>
              <a:gd name="adj" fmla="val 34756"/>
            </a:avLst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フリーフォーム 136"/>
          <p:cNvSpPr/>
          <p:nvPr/>
        </p:nvSpPr>
        <p:spPr>
          <a:xfrm>
            <a:off x="3220295" y="2593422"/>
            <a:ext cx="1066800" cy="220833"/>
          </a:xfrm>
          <a:custGeom>
            <a:avLst/>
            <a:gdLst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427145 h 427145"/>
              <a:gd name="connsiteX1" fmla="*/ 356086 w 1341259"/>
              <a:gd name="connsiteY1" fmla="*/ 82910 h 427145"/>
              <a:gd name="connsiteX2" fmla="*/ 712173 w 1341259"/>
              <a:gd name="connsiteY2" fmla="*/ 355924 h 427145"/>
              <a:gd name="connsiteX3" fmla="*/ 985172 w 1341259"/>
              <a:gd name="connsiteY3" fmla="*/ 71040 h 427145"/>
              <a:gd name="connsiteX4" fmla="*/ 1341259 w 1341259"/>
              <a:gd name="connsiteY4" fmla="*/ 142261 h 42714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722259"/>
              <a:gd name="connsiteY0" fmla="*/ 396695 h 569011"/>
              <a:gd name="connsiteX1" fmla="*/ 356086 w 1722259"/>
              <a:gd name="connsiteY1" fmla="*/ 52460 h 569011"/>
              <a:gd name="connsiteX2" fmla="*/ 712173 w 1722259"/>
              <a:gd name="connsiteY2" fmla="*/ 325474 h 569011"/>
              <a:gd name="connsiteX3" fmla="*/ 985172 w 1722259"/>
              <a:gd name="connsiteY3" fmla="*/ 40590 h 569011"/>
              <a:gd name="connsiteX4" fmla="*/ 1722259 w 1722259"/>
              <a:gd name="connsiteY4" fmla="*/ 569011 h 569011"/>
              <a:gd name="connsiteX0" fmla="*/ 0 w 1722259"/>
              <a:gd name="connsiteY0" fmla="*/ 344235 h 516551"/>
              <a:gd name="connsiteX1" fmla="*/ 356086 w 1722259"/>
              <a:gd name="connsiteY1" fmla="*/ 0 h 516551"/>
              <a:gd name="connsiteX2" fmla="*/ 712173 w 1722259"/>
              <a:gd name="connsiteY2" fmla="*/ 273014 h 516551"/>
              <a:gd name="connsiteX3" fmla="*/ 1213772 w 1722259"/>
              <a:gd name="connsiteY3" fmla="*/ 140530 h 516551"/>
              <a:gd name="connsiteX4" fmla="*/ 1722259 w 1722259"/>
              <a:gd name="connsiteY4" fmla="*/ 516551 h 516551"/>
              <a:gd name="connsiteX0" fmla="*/ 0 w 1722259"/>
              <a:gd name="connsiteY0" fmla="*/ 344235 h 525036"/>
              <a:gd name="connsiteX1" fmla="*/ 356086 w 1722259"/>
              <a:gd name="connsiteY1" fmla="*/ 0 h 525036"/>
              <a:gd name="connsiteX2" fmla="*/ 788373 w 1722259"/>
              <a:gd name="connsiteY2" fmla="*/ 501614 h 525036"/>
              <a:gd name="connsiteX3" fmla="*/ 1213772 w 1722259"/>
              <a:gd name="connsiteY3" fmla="*/ 140530 h 525036"/>
              <a:gd name="connsiteX4" fmla="*/ 1722259 w 1722259"/>
              <a:gd name="connsiteY4" fmla="*/ 516551 h 525036"/>
              <a:gd name="connsiteX0" fmla="*/ 0 w 1722259"/>
              <a:gd name="connsiteY0" fmla="*/ 206194 h 378510"/>
              <a:gd name="connsiteX1" fmla="*/ 432286 w 1722259"/>
              <a:gd name="connsiteY1" fmla="*/ 14359 h 378510"/>
              <a:gd name="connsiteX2" fmla="*/ 788373 w 1722259"/>
              <a:gd name="connsiteY2" fmla="*/ 363573 h 378510"/>
              <a:gd name="connsiteX3" fmla="*/ 1213772 w 1722259"/>
              <a:gd name="connsiteY3" fmla="*/ 2489 h 378510"/>
              <a:gd name="connsiteX4" fmla="*/ 1722259 w 1722259"/>
              <a:gd name="connsiteY4" fmla="*/ 378510 h 378510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13170 h 389191"/>
              <a:gd name="connsiteX4" fmla="*/ 1722259 w 1722259"/>
              <a:gd name="connsiteY4" fmla="*/ 389191 h 389191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16875 h 384976"/>
              <a:gd name="connsiteX1" fmla="*/ 432286 w 1722259"/>
              <a:gd name="connsiteY1" fmla="*/ 25040 h 384976"/>
              <a:gd name="connsiteX2" fmla="*/ 788373 w 1722259"/>
              <a:gd name="connsiteY2" fmla="*/ 374254 h 384976"/>
              <a:gd name="connsiteX3" fmla="*/ 1213772 w 1722259"/>
              <a:gd name="connsiteY3" fmla="*/ 89370 h 384976"/>
              <a:gd name="connsiteX4" fmla="*/ 1722259 w 1722259"/>
              <a:gd name="connsiteY4" fmla="*/ 84391 h 384976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81565 h 830666"/>
              <a:gd name="connsiteX1" fmla="*/ 432286 w 1722259"/>
              <a:gd name="connsiteY1" fmla="*/ 89730 h 830666"/>
              <a:gd name="connsiteX2" fmla="*/ 788373 w 1722259"/>
              <a:gd name="connsiteY2" fmla="*/ 819944 h 830666"/>
              <a:gd name="connsiteX3" fmla="*/ 1213772 w 1722259"/>
              <a:gd name="connsiteY3" fmla="*/ 154060 h 830666"/>
              <a:gd name="connsiteX4" fmla="*/ 1722259 w 1722259"/>
              <a:gd name="connsiteY4" fmla="*/ 453881 h 830666"/>
              <a:gd name="connsiteX0" fmla="*/ 0 w 1417459"/>
              <a:gd name="connsiteY0" fmla="*/ 281565 h 830666"/>
              <a:gd name="connsiteX1" fmla="*/ 432286 w 1417459"/>
              <a:gd name="connsiteY1" fmla="*/ 89730 h 830666"/>
              <a:gd name="connsiteX2" fmla="*/ 788373 w 1417459"/>
              <a:gd name="connsiteY2" fmla="*/ 819944 h 830666"/>
              <a:gd name="connsiteX3" fmla="*/ 1213772 w 1417459"/>
              <a:gd name="connsiteY3" fmla="*/ 154060 h 830666"/>
              <a:gd name="connsiteX4" fmla="*/ 1417459 w 1417459"/>
              <a:gd name="connsiteY4" fmla="*/ 758681 h 830666"/>
              <a:gd name="connsiteX0" fmla="*/ 0 w 1715909"/>
              <a:gd name="connsiteY0" fmla="*/ 281565 h 830666"/>
              <a:gd name="connsiteX1" fmla="*/ 432286 w 1715909"/>
              <a:gd name="connsiteY1" fmla="*/ 89730 h 830666"/>
              <a:gd name="connsiteX2" fmla="*/ 788373 w 1715909"/>
              <a:gd name="connsiteY2" fmla="*/ 819944 h 830666"/>
              <a:gd name="connsiteX3" fmla="*/ 1213772 w 1715909"/>
              <a:gd name="connsiteY3" fmla="*/ 154060 h 830666"/>
              <a:gd name="connsiteX4" fmla="*/ 1715909 w 1715909"/>
              <a:gd name="connsiteY4" fmla="*/ 460231 h 830666"/>
              <a:gd name="connsiteX0" fmla="*/ 0 w 1715909"/>
              <a:gd name="connsiteY0" fmla="*/ 230765 h 475066"/>
              <a:gd name="connsiteX1" fmla="*/ 432286 w 1715909"/>
              <a:gd name="connsiteY1" fmla="*/ 38930 h 475066"/>
              <a:gd name="connsiteX2" fmla="*/ 788373 w 1715909"/>
              <a:gd name="connsiteY2" fmla="*/ 464344 h 475066"/>
              <a:gd name="connsiteX3" fmla="*/ 1213772 w 1715909"/>
              <a:gd name="connsiteY3" fmla="*/ 103260 h 475066"/>
              <a:gd name="connsiteX4" fmla="*/ 1715909 w 1715909"/>
              <a:gd name="connsiteY4" fmla="*/ 409431 h 475066"/>
              <a:gd name="connsiteX0" fmla="*/ 0 w 1715909"/>
              <a:gd name="connsiteY0" fmla="*/ 230765 h 487766"/>
              <a:gd name="connsiteX1" fmla="*/ 432286 w 1715909"/>
              <a:gd name="connsiteY1" fmla="*/ 38930 h 487766"/>
              <a:gd name="connsiteX2" fmla="*/ 788373 w 1715909"/>
              <a:gd name="connsiteY2" fmla="*/ 464344 h 487766"/>
              <a:gd name="connsiteX3" fmla="*/ 1213772 w 1715909"/>
              <a:gd name="connsiteY3" fmla="*/ 179460 h 487766"/>
              <a:gd name="connsiteX4" fmla="*/ 1715909 w 1715909"/>
              <a:gd name="connsiteY4" fmla="*/ 409431 h 487766"/>
              <a:gd name="connsiteX0" fmla="*/ 0 w 1715909"/>
              <a:gd name="connsiteY0" fmla="*/ 78365 h 313922"/>
              <a:gd name="connsiteX1" fmla="*/ 432286 w 1715909"/>
              <a:gd name="connsiteY1" fmla="*/ 38930 h 313922"/>
              <a:gd name="connsiteX2" fmla="*/ 788373 w 1715909"/>
              <a:gd name="connsiteY2" fmla="*/ 311944 h 313922"/>
              <a:gd name="connsiteX3" fmla="*/ 1213772 w 1715909"/>
              <a:gd name="connsiteY3" fmla="*/ 27060 h 313922"/>
              <a:gd name="connsiteX4" fmla="*/ 1715909 w 1715909"/>
              <a:gd name="connsiteY4" fmla="*/ 257031 h 3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909" h="313922">
                <a:moveTo>
                  <a:pt x="0" y="78365"/>
                </a:moveTo>
                <a:cubicBezTo>
                  <a:pt x="232995" y="52520"/>
                  <a:pt x="300891" y="0"/>
                  <a:pt x="432286" y="38930"/>
                </a:cubicBezTo>
                <a:cubicBezTo>
                  <a:pt x="563681" y="77860"/>
                  <a:pt x="658125" y="313922"/>
                  <a:pt x="788373" y="311944"/>
                </a:cubicBezTo>
                <a:cubicBezTo>
                  <a:pt x="918621" y="309966"/>
                  <a:pt x="1059183" y="36212"/>
                  <a:pt x="1213772" y="27060"/>
                </a:cubicBezTo>
                <a:cubicBezTo>
                  <a:pt x="1368361" y="17908"/>
                  <a:pt x="1533713" y="245991"/>
                  <a:pt x="1715909" y="257031"/>
                </a:cubicBezTo>
              </a:path>
            </a:pathLst>
          </a:cu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Cube 18"/>
          <p:cNvSpPr/>
          <p:nvPr/>
        </p:nvSpPr>
        <p:spPr>
          <a:xfrm>
            <a:off x="4106656" y="1743614"/>
            <a:ext cx="1043940" cy="1404884"/>
          </a:xfrm>
          <a:prstGeom prst="cube">
            <a:avLst>
              <a:gd name="adj" fmla="val 6000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5127736" y="2454501"/>
            <a:ext cx="883920" cy="549406"/>
          </a:xfrm>
          <a:prstGeom prst="cube">
            <a:avLst>
              <a:gd name="adj" fmla="val 8774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038600" y="1391702"/>
            <a:ext cx="113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FADC </a:t>
            </a:r>
            <a:r>
              <a:rPr lang="en-US" b="1" dirty="0" smtClean="0"/>
              <a:t>x48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137083" y="2077502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FTB</a:t>
            </a:r>
            <a:r>
              <a:rPr lang="en-US" sz="1600" b="1" dirty="0" smtClean="0"/>
              <a:t> </a:t>
            </a:r>
            <a:r>
              <a:rPr lang="en-US" b="1" dirty="0" smtClean="0"/>
              <a:t>x48</a:t>
            </a:r>
            <a:endParaRPr lang="en-US" sz="24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4170114" y="1952349"/>
            <a:ext cx="228600" cy="11607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flash ADC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467294" y="1952348"/>
            <a:ext cx="246380" cy="1160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zero-sup.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780878" y="1952347"/>
            <a:ext cx="247756" cy="1160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format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55158" y="2558668"/>
            <a:ext cx="441960" cy="4196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format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621271" y="2546707"/>
            <a:ext cx="324758" cy="2065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B2L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621724" y="2781468"/>
            <a:ext cx="324758" cy="203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Aurora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9" name="フリーフォーム 135"/>
          <p:cNvSpPr/>
          <p:nvPr/>
        </p:nvSpPr>
        <p:spPr>
          <a:xfrm rot="20460255">
            <a:off x="5883463" y="2094930"/>
            <a:ext cx="1260507" cy="373132"/>
          </a:xfrm>
          <a:custGeom>
            <a:avLst/>
            <a:gdLst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427145 h 427145"/>
              <a:gd name="connsiteX1" fmla="*/ 356086 w 1341259"/>
              <a:gd name="connsiteY1" fmla="*/ 82910 h 427145"/>
              <a:gd name="connsiteX2" fmla="*/ 712173 w 1341259"/>
              <a:gd name="connsiteY2" fmla="*/ 355924 h 427145"/>
              <a:gd name="connsiteX3" fmla="*/ 985172 w 1341259"/>
              <a:gd name="connsiteY3" fmla="*/ 71040 h 427145"/>
              <a:gd name="connsiteX4" fmla="*/ 1341259 w 1341259"/>
              <a:gd name="connsiteY4" fmla="*/ 142261 h 42714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259" h="391715">
                <a:moveTo>
                  <a:pt x="0" y="391715"/>
                </a:moveTo>
                <a:cubicBezTo>
                  <a:pt x="232995" y="365870"/>
                  <a:pt x="218341" y="92375"/>
                  <a:pt x="356086" y="47480"/>
                </a:cubicBezTo>
                <a:cubicBezTo>
                  <a:pt x="499000" y="72520"/>
                  <a:pt x="607325" y="322472"/>
                  <a:pt x="712173" y="320494"/>
                </a:cubicBezTo>
                <a:cubicBezTo>
                  <a:pt x="817021" y="318516"/>
                  <a:pt x="880324" y="71220"/>
                  <a:pt x="985172" y="35610"/>
                </a:cubicBezTo>
                <a:cubicBezTo>
                  <a:pt x="1090020" y="0"/>
                  <a:pt x="1159063" y="95791"/>
                  <a:pt x="1341259" y="106831"/>
                </a:cubicBezTo>
              </a:path>
            </a:pathLst>
          </a:cu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997" t="31327" b="26084"/>
          <a:stretch/>
        </p:blipFill>
        <p:spPr bwMode="auto">
          <a:xfrm>
            <a:off x="7078456" y="1830383"/>
            <a:ext cx="1367211" cy="11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ounded Rectangle 50"/>
          <p:cNvSpPr/>
          <p:nvPr/>
        </p:nvSpPr>
        <p:spPr>
          <a:xfrm>
            <a:off x="7766431" y="1931071"/>
            <a:ext cx="479951" cy="891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753943" y="2018795"/>
            <a:ext cx="492443" cy="7126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000" dirty="0" smtClean="0"/>
              <a:t>basf2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7010400" y="1495452"/>
            <a:ext cx="13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Belle II DAQ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7110416" y="1846692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HSLB</a:t>
            </a:r>
            <a:endParaRPr lang="en-US" sz="1400" dirty="0"/>
          </a:p>
        </p:txBody>
      </p:sp>
      <p:sp>
        <p:nvSpPr>
          <p:cNvPr id="55" name="Right Arrow 54"/>
          <p:cNvSpPr/>
          <p:nvPr/>
        </p:nvSpPr>
        <p:spPr>
          <a:xfrm>
            <a:off x="8305800" y="2077502"/>
            <a:ext cx="821300" cy="6556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361906" y="2225330"/>
            <a:ext cx="59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7089764" y="2980287"/>
            <a:ext cx="1301460" cy="801174"/>
            <a:chOff x="1142999" y="3599081"/>
            <a:chExt cx="1169848" cy="730119"/>
          </a:xfrm>
        </p:grpSpPr>
        <p:sp>
          <p:nvSpPr>
            <p:cNvPr id="59" name="Cube 58"/>
            <p:cNvSpPr/>
            <p:nvPr/>
          </p:nvSpPr>
          <p:spPr>
            <a:xfrm>
              <a:off x="1142999" y="3855966"/>
              <a:ext cx="1169848" cy="473234"/>
            </a:xfrm>
            <a:prstGeom prst="cube">
              <a:avLst>
                <a:gd name="adj" fmla="val 841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208649" y="3599081"/>
              <a:ext cx="1052836" cy="308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PXD system</a:t>
              </a:r>
              <a:endParaRPr lang="en-US" sz="1600" b="1" dirty="0"/>
            </a:p>
          </p:txBody>
        </p:sp>
      </p:grpSp>
      <p:sp>
        <p:nvSpPr>
          <p:cNvPr id="61" name="Right Arrow 60"/>
          <p:cNvSpPr/>
          <p:nvPr/>
        </p:nvSpPr>
        <p:spPr>
          <a:xfrm>
            <a:off x="8322700" y="3213356"/>
            <a:ext cx="821300" cy="6556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63400" y="3361184"/>
            <a:ext cx="95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PXD </a:t>
            </a:r>
            <a:r>
              <a:rPr lang="en-US" dirty="0" err="1" smtClean="0"/>
              <a:t>RoI</a:t>
            </a:r>
            <a:endParaRPr lang="en-US" dirty="0"/>
          </a:p>
        </p:txBody>
      </p:sp>
      <p:sp>
        <p:nvSpPr>
          <p:cNvPr id="63" name="Freeform 62"/>
          <p:cNvSpPr/>
          <p:nvPr/>
        </p:nvSpPr>
        <p:spPr>
          <a:xfrm>
            <a:off x="5971348" y="2768469"/>
            <a:ext cx="1107108" cy="772715"/>
          </a:xfrm>
          <a:custGeom>
            <a:avLst/>
            <a:gdLst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96240 w 944880"/>
              <a:gd name="connsiteY5" fmla="*/ 262201 h 1438481"/>
              <a:gd name="connsiteX6" fmla="*/ 408432 w 944880"/>
              <a:gd name="connsiteY6" fmla="*/ 341449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96240 w 944880"/>
              <a:gd name="connsiteY5" fmla="*/ 262201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12064 w 944880"/>
              <a:gd name="connsiteY8" fmla="*/ 591385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12064 w 944880"/>
              <a:gd name="connsiteY8" fmla="*/ 591385 h 1438481"/>
              <a:gd name="connsiteX9" fmla="*/ 566928 w 944880"/>
              <a:gd name="connsiteY9" fmla="*/ 780361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42544 w 944880"/>
              <a:gd name="connsiteY8" fmla="*/ 621865 h 1438481"/>
              <a:gd name="connsiteX9" fmla="*/ 566928 w 944880"/>
              <a:gd name="connsiteY9" fmla="*/ 780361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9433 h 1439553"/>
              <a:gd name="connsiteX1" fmla="*/ 54864 w 944880"/>
              <a:gd name="connsiteY1" fmla="*/ 1145 h 1439553"/>
              <a:gd name="connsiteX2" fmla="*/ 146304 w 944880"/>
              <a:gd name="connsiteY2" fmla="*/ 13337 h 1439553"/>
              <a:gd name="connsiteX3" fmla="*/ 140208 w 944880"/>
              <a:gd name="connsiteY3" fmla="*/ 104777 h 1439553"/>
              <a:gd name="connsiteX4" fmla="*/ 237744 w 944880"/>
              <a:gd name="connsiteY4" fmla="*/ 208409 h 1439553"/>
              <a:gd name="connsiteX5" fmla="*/ 359664 w 944880"/>
              <a:gd name="connsiteY5" fmla="*/ 275465 h 1439553"/>
              <a:gd name="connsiteX6" fmla="*/ 420624 w 944880"/>
              <a:gd name="connsiteY6" fmla="*/ 397385 h 1439553"/>
              <a:gd name="connsiteX7" fmla="*/ 451104 w 944880"/>
              <a:gd name="connsiteY7" fmla="*/ 531497 h 1439553"/>
              <a:gd name="connsiteX8" fmla="*/ 542544 w 944880"/>
              <a:gd name="connsiteY8" fmla="*/ 622937 h 1439553"/>
              <a:gd name="connsiteX9" fmla="*/ 566928 w 944880"/>
              <a:gd name="connsiteY9" fmla="*/ 781433 h 1439553"/>
              <a:gd name="connsiteX10" fmla="*/ 542544 w 944880"/>
              <a:gd name="connsiteY10" fmla="*/ 921641 h 1439553"/>
              <a:gd name="connsiteX11" fmla="*/ 609600 w 944880"/>
              <a:gd name="connsiteY11" fmla="*/ 1104521 h 1439553"/>
              <a:gd name="connsiteX12" fmla="*/ 701040 w 944880"/>
              <a:gd name="connsiteY12" fmla="*/ 1238633 h 1439553"/>
              <a:gd name="connsiteX13" fmla="*/ 737616 w 944880"/>
              <a:gd name="connsiteY13" fmla="*/ 1427609 h 1439553"/>
              <a:gd name="connsiteX14" fmla="*/ 890016 w 944880"/>
              <a:gd name="connsiteY14" fmla="*/ 1421513 h 1439553"/>
              <a:gd name="connsiteX15" fmla="*/ 944880 w 944880"/>
              <a:gd name="connsiteY15" fmla="*/ 1433705 h 1439553"/>
              <a:gd name="connsiteX0" fmla="*/ 0 w 944880"/>
              <a:gd name="connsiteY0" fmla="*/ 22482 h 1442602"/>
              <a:gd name="connsiteX1" fmla="*/ 54864 w 944880"/>
              <a:gd name="connsiteY1" fmla="*/ 4194 h 1442602"/>
              <a:gd name="connsiteX2" fmla="*/ 146304 w 944880"/>
              <a:gd name="connsiteY2" fmla="*/ 16386 h 1442602"/>
              <a:gd name="connsiteX3" fmla="*/ 195072 w 944880"/>
              <a:gd name="connsiteY3" fmla="*/ 162690 h 1442602"/>
              <a:gd name="connsiteX4" fmla="*/ 237744 w 944880"/>
              <a:gd name="connsiteY4" fmla="*/ 211458 h 1442602"/>
              <a:gd name="connsiteX5" fmla="*/ 359664 w 944880"/>
              <a:gd name="connsiteY5" fmla="*/ 278514 h 1442602"/>
              <a:gd name="connsiteX6" fmla="*/ 420624 w 944880"/>
              <a:gd name="connsiteY6" fmla="*/ 400434 h 1442602"/>
              <a:gd name="connsiteX7" fmla="*/ 451104 w 944880"/>
              <a:gd name="connsiteY7" fmla="*/ 534546 h 1442602"/>
              <a:gd name="connsiteX8" fmla="*/ 542544 w 944880"/>
              <a:gd name="connsiteY8" fmla="*/ 625986 h 1442602"/>
              <a:gd name="connsiteX9" fmla="*/ 566928 w 944880"/>
              <a:gd name="connsiteY9" fmla="*/ 784482 h 1442602"/>
              <a:gd name="connsiteX10" fmla="*/ 542544 w 944880"/>
              <a:gd name="connsiteY10" fmla="*/ 924690 h 1442602"/>
              <a:gd name="connsiteX11" fmla="*/ 609600 w 944880"/>
              <a:gd name="connsiteY11" fmla="*/ 1107570 h 1442602"/>
              <a:gd name="connsiteX12" fmla="*/ 701040 w 944880"/>
              <a:gd name="connsiteY12" fmla="*/ 1241682 h 1442602"/>
              <a:gd name="connsiteX13" fmla="*/ 737616 w 944880"/>
              <a:gd name="connsiteY13" fmla="*/ 1430658 h 1442602"/>
              <a:gd name="connsiteX14" fmla="*/ 890016 w 944880"/>
              <a:gd name="connsiteY14" fmla="*/ 1424562 h 1442602"/>
              <a:gd name="connsiteX15" fmla="*/ 944880 w 944880"/>
              <a:gd name="connsiteY15" fmla="*/ 1436754 h 1442602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37744 w 944880"/>
              <a:gd name="connsiteY4" fmla="*/ 209624 h 1440768"/>
              <a:gd name="connsiteX5" fmla="*/ 359664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359664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73024 w 944880"/>
              <a:gd name="connsiteY8" fmla="*/ 666824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73024 w 944880"/>
              <a:gd name="connsiteY8" fmla="*/ 666824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33984 w 944880"/>
              <a:gd name="connsiteY11" fmla="*/ 1093544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38546"/>
              <a:gd name="connsiteX1" fmla="*/ 54864 w 944880"/>
              <a:gd name="connsiteY1" fmla="*/ 2360 h 1438546"/>
              <a:gd name="connsiteX2" fmla="*/ 146304 w 944880"/>
              <a:gd name="connsiteY2" fmla="*/ 14552 h 1438546"/>
              <a:gd name="connsiteX3" fmla="*/ 182880 w 944880"/>
              <a:gd name="connsiteY3" fmla="*/ 130376 h 1438546"/>
              <a:gd name="connsiteX4" fmla="*/ 286512 w 944880"/>
              <a:gd name="connsiteY4" fmla="*/ 209624 h 1438546"/>
              <a:gd name="connsiteX5" fmla="*/ 426720 w 944880"/>
              <a:gd name="connsiteY5" fmla="*/ 276680 h 1438546"/>
              <a:gd name="connsiteX6" fmla="*/ 414528 w 944880"/>
              <a:gd name="connsiteY6" fmla="*/ 435176 h 1438546"/>
              <a:gd name="connsiteX7" fmla="*/ 463296 w 944880"/>
              <a:gd name="connsiteY7" fmla="*/ 593672 h 1438546"/>
              <a:gd name="connsiteX8" fmla="*/ 573024 w 944880"/>
              <a:gd name="connsiteY8" fmla="*/ 666824 h 1438546"/>
              <a:gd name="connsiteX9" fmla="*/ 566928 w 944880"/>
              <a:gd name="connsiteY9" fmla="*/ 782648 h 1438546"/>
              <a:gd name="connsiteX10" fmla="*/ 542544 w 944880"/>
              <a:gd name="connsiteY10" fmla="*/ 922856 h 1438546"/>
              <a:gd name="connsiteX11" fmla="*/ 633984 w 944880"/>
              <a:gd name="connsiteY11" fmla="*/ 1093544 h 1438546"/>
              <a:gd name="connsiteX12" fmla="*/ 640080 w 944880"/>
              <a:gd name="connsiteY12" fmla="*/ 1270328 h 1438546"/>
              <a:gd name="connsiteX13" fmla="*/ 737616 w 944880"/>
              <a:gd name="connsiteY13" fmla="*/ 1428824 h 1438546"/>
              <a:gd name="connsiteX14" fmla="*/ 890016 w 944880"/>
              <a:gd name="connsiteY14" fmla="*/ 1422728 h 1438546"/>
              <a:gd name="connsiteX15" fmla="*/ 944880 w 944880"/>
              <a:gd name="connsiteY15" fmla="*/ 1434920 h 1438546"/>
              <a:gd name="connsiteX0" fmla="*/ 0 w 944880"/>
              <a:gd name="connsiteY0" fmla="*/ 20648 h 1445289"/>
              <a:gd name="connsiteX1" fmla="*/ 54864 w 944880"/>
              <a:gd name="connsiteY1" fmla="*/ 2360 h 1445289"/>
              <a:gd name="connsiteX2" fmla="*/ 146304 w 944880"/>
              <a:gd name="connsiteY2" fmla="*/ 14552 h 1445289"/>
              <a:gd name="connsiteX3" fmla="*/ 182880 w 944880"/>
              <a:gd name="connsiteY3" fmla="*/ 130376 h 1445289"/>
              <a:gd name="connsiteX4" fmla="*/ 286512 w 944880"/>
              <a:gd name="connsiteY4" fmla="*/ 209624 h 1445289"/>
              <a:gd name="connsiteX5" fmla="*/ 426720 w 944880"/>
              <a:gd name="connsiteY5" fmla="*/ 276680 h 1445289"/>
              <a:gd name="connsiteX6" fmla="*/ 414528 w 944880"/>
              <a:gd name="connsiteY6" fmla="*/ 435176 h 1445289"/>
              <a:gd name="connsiteX7" fmla="*/ 463296 w 944880"/>
              <a:gd name="connsiteY7" fmla="*/ 593672 h 1445289"/>
              <a:gd name="connsiteX8" fmla="*/ 573024 w 944880"/>
              <a:gd name="connsiteY8" fmla="*/ 666824 h 1445289"/>
              <a:gd name="connsiteX9" fmla="*/ 566928 w 944880"/>
              <a:gd name="connsiteY9" fmla="*/ 782648 h 1445289"/>
              <a:gd name="connsiteX10" fmla="*/ 542544 w 944880"/>
              <a:gd name="connsiteY10" fmla="*/ 922856 h 1445289"/>
              <a:gd name="connsiteX11" fmla="*/ 633984 w 944880"/>
              <a:gd name="connsiteY11" fmla="*/ 1093544 h 1445289"/>
              <a:gd name="connsiteX12" fmla="*/ 640080 w 944880"/>
              <a:gd name="connsiteY12" fmla="*/ 1270328 h 1445289"/>
              <a:gd name="connsiteX13" fmla="*/ 737616 w 944880"/>
              <a:gd name="connsiteY13" fmla="*/ 1428824 h 1445289"/>
              <a:gd name="connsiteX14" fmla="*/ 841248 w 944880"/>
              <a:gd name="connsiteY14" fmla="*/ 1441016 h 1445289"/>
              <a:gd name="connsiteX15" fmla="*/ 944880 w 944880"/>
              <a:gd name="connsiteY15" fmla="*/ 1434920 h 1445289"/>
              <a:gd name="connsiteX0" fmla="*/ 0 w 944880"/>
              <a:gd name="connsiteY0" fmla="*/ 30682 h 1455323"/>
              <a:gd name="connsiteX1" fmla="*/ 85344 w 944880"/>
              <a:gd name="connsiteY1" fmla="*/ 202 h 1455323"/>
              <a:gd name="connsiteX2" fmla="*/ 146304 w 944880"/>
              <a:gd name="connsiteY2" fmla="*/ 24586 h 1455323"/>
              <a:gd name="connsiteX3" fmla="*/ 182880 w 944880"/>
              <a:gd name="connsiteY3" fmla="*/ 140410 h 1455323"/>
              <a:gd name="connsiteX4" fmla="*/ 286512 w 944880"/>
              <a:gd name="connsiteY4" fmla="*/ 219658 h 1455323"/>
              <a:gd name="connsiteX5" fmla="*/ 426720 w 944880"/>
              <a:gd name="connsiteY5" fmla="*/ 286714 h 1455323"/>
              <a:gd name="connsiteX6" fmla="*/ 414528 w 944880"/>
              <a:gd name="connsiteY6" fmla="*/ 445210 h 1455323"/>
              <a:gd name="connsiteX7" fmla="*/ 463296 w 944880"/>
              <a:gd name="connsiteY7" fmla="*/ 603706 h 1455323"/>
              <a:gd name="connsiteX8" fmla="*/ 573024 w 944880"/>
              <a:gd name="connsiteY8" fmla="*/ 676858 h 1455323"/>
              <a:gd name="connsiteX9" fmla="*/ 566928 w 944880"/>
              <a:gd name="connsiteY9" fmla="*/ 792682 h 1455323"/>
              <a:gd name="connsiteX10" fmla="*/ 542544 w 944880"/>
              <a:gd name="connsiteY10" fmla="*/ 932890 h 1455323"/>
              <a:gd name="connsiteX11" fmla="*/ 633984 w 944880"/>
              <a:gd name="connsiteY11" fmla="*/ 1103578 h 1455323"/>
              <a:gd name="connsiteX12" fmla="*/ 640080 w 944880"/>
              <a:gd name="connsiteY12" fmla="*/ 1280362 h 1455323"/>
              <a:gd name="connsiteX13" fmla="*/ 737616 w 944880"/>
              <a:gd name="connsiteY13" fmla="*/ 1438858 h 1455323"/>
              <a:gd name="connsiteX14" fmla="*/ 841248 w 944880"/>
              <a:gd name="connsiteY14" fmla="*/ 1451050 h 1455323"/>
              <a:gd name="connsiteX15" fmla="*/ 944880 w 944880"/>
              <a:gd name="connsiteY15" fmla="*/ 1444954 h 1455323"/>
              <a:gd name="connsiteX0" fmla="*/ 0 w 944880"/>
              <a:gd name="connsiteY0" fmla="*/ 31368 h 1456009"/>
              <a:gd name="connsiteX1" fmla="*/ 85344 w 944880"/>
              <a:gd name="connsiteY1" fmla="*/ 888 h 1456009"/>
              <a:gd name="connsiteX2" fmla="*/ 176784 w 944880"/>
              <a:gd name="connsiteY2" fmla="*/ 67944 h 1456009"/>
              <a:gd name="connsiteX3" fmla="*/ 182880 w 944880"/>
              <a:gd name="connsiteY3" fmla="*/ 141096 h 1456009"/>
              <a:gd name="connsiteX4" fmla="*/ 286512 w 944880"/>
              <a:gd name="connsiteY4" fmla="*/ 220344 h 1456009"/>
              <a:gd name="connsiteX5" fmla="*/ 426720 w 944880"/>
              <a:gd name="connsiteY5" fmla="*/ 287400 h 1456009"/>
              <a:gd name="connsiteX6" fmla="*/ 414528 w 944880"/>
              <a:gd name="connsiteY6" fmla="*/ 445896 h 1456009"/>
              <a:gd name="connsiteX7" fmla="*/ 463296 w 944880"/>
              <a:gd name="connsiteY7" fmla="*/ 604392 h 1456009"/>
              <a:gd name="connsiteX8" fmla="*/ 573024 w 944880"/>
              <a:gd name="connsiteY8" fmla="*/ 677544 h 1456009"/>
              <a:gd name="connsiteX9" fmla="*/ 566928 w 944880"/>
              <a:gd name="connsiteY9" fmla="*/ 793368 h 1456009"/>
              <a:gd name="connsiteX10" fmla="*/ 542544 w 944880"/>
              <a:gd name="connsiteY10" fmla="*/ 933576 h 1456009"/>
              <a:gd name="connsiteX11" fmla="*/ 633984 w 944880"/>
              <a:gd name="connsiteY11" fmla="*/ 1104264 h 1456009"/>
              <a:gd name="connsiteX12" fmla="*/ 640080 w 944880"/>
              <a:gd name="connsiteY12" fmla="*/ 1281048 h 1456009"/>
              <a:gd name="connsiteX13" fmla="*/ 737616 w 944880"/>
              <a:gd name="connsiteY13" fmla="*/ 1439544 h 1456009"/>
              <a:gd name="connsiteX14" fmla="*/ 841248 w 944880"/>
              <a:gd name="connsiteY14" fmla="*/ 1451736 h 1456009"/>
              <a:gd name="connsiteX15" fmla="*/ 944880 w 944880"/>
              <a:gd name="connsiteY15" fmla="*/ 1445640 h 1456009"/>
              <a:gd name="connsiteX0" fmla="*/ 0 w 944880"/>
              <a:gd name="connsiteY0" fmla="*/ 9394 h 1434035"/>
              <a:gd name="connsiteX1" fmla="*/ 85344 w 944880"/>
              <a:gd name="connsiteY1" fmla="*/ 3298 h 1434035"/>
              <a:gd name="connsiteX2" fmla="*/ 176784 w 944880"/>
              <a:gd name="connsiteY2" fmla="*/ 45970 h 1434035"/>
              <a:gd name="connsiteX3" fmla="*/ 182880 w 944880"/>
              <a:gd name="connsiteY3" fmla="*/ 119122 h 1434035"/>
              <a:gd name="connsiteX4" fmla="*/ 286512 w 944880"/>
              <a:gd name="connsiteY4" fmla="*/ 198370 h 1434035"/>
              <a:gd name="connsiteX5" fmla="*/ 426720 w 944880"/>
              <a:gd name="connsiteY5" fmla="*/ 265426 h 1434035"/>
              <a:gd name="connsiteX6" fmla="*/ 414528 w 944880"/>
              <a:gd name="connsiteY6" fmla="*/ 423922 h 1434035"/>
              <a:gd name="connsiteX7" fmla="*/ 463296 w 944880"/>
              <a:gd name="connsiteY7" fmla="*/ 582418 h 1434035"/>
              <a:gd name="connsiteX8" fmla="*/ 573024 w 944880"/>
              <a:gd name="connsiteY8" fmla="*/ 655570 h 1434035"/>
              <a:gd name="connsiteX9" fmla="*/ 566928 w 944880"/>
              <a:gd name="connsiteY9" fmla="*/ 771394 h 1434035"/>
              <a:gd name="connsiteX10" fmla="*/ 542544 w 944880"/>
              <a:gd name="connsiteY10" fmla="*/ 911602 h 1434035"/>
              <a:gd name="connsiteX11" fmla="*/ 633984 w 944880"/>
              <a:gd name="connsiteY11" fmla="*/ 1082290 h 1434035"/>
              <a:gd name="connsiteX12" fmla="*/ 640080 w 944880"/>
              <a:gd name="connsiteY12" fmla="*/ 1259074 h 1434035"/>
              <a:gd name="connsiteX13" fmla="*/ 737616 w 944880"/>
              <a:gd name="connsiteY13" fmla="*/ 1417570 h 1434035"/>
              <a:gd name="connsiteX14" fmla="*/ 841248 w 944880"/>
              <a:gd name="connsiteY14" fmla="*/ 1429762 h 1434035"/>
              <a:gd name="connsiteX15" fmla="*/ 944880 w 944880"/>
              <a:gd name="connsiteY15" fmla="*/ 1423666 h 1434035"/>
              <a:gd name="connsiteX0" fmla="*/ 0 w 944880"/>
              <a:gd name="connsiteY0" fmla="*/ 10505 h 1435146"/>
              <a:gd name="connsiteX1" fmla="*/ 85344 w 944880"/>
              <a:gd name="connsiteY1" fmla="*/ 4409 h 1435146"/>
              <a:gd name="connsiteX2" fmla="*/ 146304 w 944880"/>
              <a:gd name="connsiteY2" fmla="*/ 10505 h 1435146"/>
              <a:gd name="connsiteX3" fmla="*/ 182880 w 944880"/>
              <a:gd name="connsiteY3" fmla="*/ 120233 h 1435146"/>
              <a:gd name="connsiteX4" fmla="*/ 286512 w 944880"/>
              <a:gd name="connsiteY4" fmla="*/ 199481 h 1435146"/>
              <a:gd name="connsiteX5" fmla="*/ 426720 w 944880"/>
              <a:gd name="connsiteY5" fmla="*/ 266537 h 1435146"/>
              <a:gd name="connsiteX6" fmla="*/ 414528 w 944880"/>
              <a:gd name="connsiteY6" fmla="*/ 425033 h 1435146"/>
              <a:gd name="connsiteX7" fmla="*/ 463296 w 944880"/>
              <a:gd name="connsiteY7" fmla="*/ 583529 h 1435146"/>
              <a:gd name="connsiteX8" fmla="*/ 573024 w 944880"/>
              <a:gd name="connsiteY8" fmla="*/ 656681 h 1435146"/>
              <a:gd name="connsiteX9" fmla="*/ 566928 w 944880"/>
              <a:gd name="connsiteY9" fmla="*/ 772505 h 1435146"/>
              <a:gd name="connsiteX10" fmla="*/ 542544 w 944880"/>
              <a:gd name="connsiteY10" fmla="*/ 912713 h 1435146"/>
              <a:gd name="connsiteX11" fmla="*/ 633984 w 944880"/>
              <a:gd name="connsiteY11" fmla="*/ 1083401 h 1435146"/>
              <a:gd name="connsiteX12" fmla="*/ 640080 w 944880"/>
              <a:gd name="connsiteY12" fmla="*/ 1260185 h 1435146"/>
              <a:gd name="connsiteX13" fmla="*/ 737616 w 944880"/>
              <a:gd name="connsiteY13" fmla="*/ 1418681 h 1435146"/>
              <a:gd name="connsiteX14" fmla="*/ 841248 w 944880"/>
              <a:gd name="connsiteY14" fmla="*/ 1430873 h 1435146"/>
              <a:gd name="connsiteX15" fmla="*/ 944880 w 944880"/>
              <a:gd name="connsiteY15" fmla="*/ 1424777 h 1435146"/>
              <a:gd name="connsiteX0" fmla="*/ 0 w 944880"/>
              <a:gd name="connsiteY0" fmla="*/ 24384 h 1449025"/>
              <a:gd name="connsiteX1" fmla="*/ 85344 w 944880"/>
              <a:gd name="connsiteY1" fmla="*/ 0 h 1449025"/>
              <a:gd name="connsiteX2" fmla="*/ 146304 w 944880"/>
              <a:gd name="connsiteY2" fmla="*/ 24384 h 1449025"/>
              <a:gd name="connsiteX3" fmla="*/ 182880 w 944880"/>
              <a:gd name="connsiteY3" fmla="*/ 134112 h 1449025"/>
              <a:gd name="connsiteX4" fmla="*/ 286512 w 944880"/>
              <a:gd name="connsiteY4" fmla="*/ 213360 h 1449025"/>
              <a:gd name="connsiteX5" fmla="*/ 426720 w 944880"/>
              <a:gd name="connsiteY5" fmla="*/ 280416 h 1449025"/>
              <a:gd name="connsiteX6" fmla="*/ 414528 w 944880"/>
              <a:gd name="connsiteY6" fmla="*/ 438912 h 1449025"/>
              <a:gd name="connsiteX7" fmla="*/ 463296 w 944880"/>
              <a:gd name="connsiteY7" fmla="*/ 597408 h 1449025"/>
              <a:gd name="connsiteX8" fmla="*/ 573024 w 944880"/>
              <a:gd name="connsiteY8" fmla="*/ 670560 h 1449025"/>
              <a:gd name="connsiteX9" fmla="*/ 566928 w 944880"/>
              <a:gd name="connsiteY9" fmla="*/ 786384 h 1449025"/>
              <a:gd name="connsiteX10" fmla="*/ 542544 w 944880"/>
              <a:gd name="connsiteY10" fmla="*/ 926592 h 1449025"/>
              <a:gd name="connsiteX11" fmla="*/ 633984 w 944880"/>
              <a:gd name="connsiteY11" fmla="*/ 1097280 h 1449025"/>
              <a:gd name="connsiteX12" fmla="*/ 640080 w 944880"/>
              <a:gd name="connsiteY12" fmla="*/ 1274064 h 1449025"/>
              <a:gd name="connsiteX13" fmla="*/ 737616 w 944880"/>
              <a:gd name="connsiteY13" fmla="*/ 1432560 h 1449025"/>
              <a:gd name="connsiteX14" fmla="*/ 841248 w 944880"/>
              <a:gd name="connsiteY14" fmla="*/ 1444752 h 1449025"/>
              <a:gd name="connsiteX15" fmla="*/ 944880 w 944880"/>
              <a:gd name="connsiteY15" fmla="*/ 1438656 h 1449025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66928 w 944880"/>
              <a:gd name="connsiteY9" fmla="*/ 786384 h 1445171"/>
              <a:gd name="connsiteX10" fmla="*/ 542544 w 944880"/>
              <a:gd name="connsiteY10" fmla="*/ 92659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66928 w 944880"/>
              <a:gd name="connsiteY9" fmla="*/ 786384 h 1445171"/>
              <a:gd name="connsiteX10" fmla="*/ 542544 w 944880"/>
              <a:gd name="connsiteY10" fmla="*/ 95707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2544 w 944880"/>
              <a:gd name="connsiteY10" fmla="*/ 95707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2544 w 944880"/>
              <a:gd name="connsiteY10" fmla="*/ 957072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60832 w 944880"/>
              <a:gd name="connsiteY8" fmla="*/ 694944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7678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60832 w 944880"/>
              <a:gd name="connsiteY8" fmla="*/ 694944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4880" h="1445171">
                <a:moveTo>
                  <a:pt x="0" y="24384"/>
                </a:moveTo>
                <a:cubicBezTo>
                  <a:pt x="19812" y="14732"/>
                  <a:pt x="55880" y="0"/>
                  <a:pt x="85344" y="0"/>
                </a:cubicBezTo>
                <a:cubicBezTo>
                  <a:pt x="114808" y="0"/>
                  <a:pt x="160528" y="2032"/>
                  <a:pt x="176784" y="24384"/>
                </a:cubicBezTo>
                <a:cubicBezTo>
                  <a:pt x="193040" y="46736"/>
                  <a:pt x="164592" y="102616"/>
                  <a:pt x="182880" y="134112"/>
                </a:cubicBezTo>
                <a:cubicBezTo>
                  <a:pt x="201168" y="165608"/>
                  <a:pt x="245872" y="188976"/>
                  <a:pt x="286512" y="213360"/>
                </a:cubicBezTo>
                <a:cubicBezTo>
                  <a:pt x="327152" y="237744"/>
                  <a:pt x="405384" y="242824"/>
                  <a:pt x="426720" y="280416"/>
                </a:cubicBezTo>
                <a:cubicBezTo>
                  <a:pt x="448056" y="318008"/>
                  <a:pt x="408432" y="386080"/>
                  <a:pt x="414528" y="438912"/>
                </a:cubicBezTo>
                <a:cubicBezTo>
                  <a:pt x="420624" y="491744"/>
                  <a:pt x="438912" y="554736"/>
                  <a:pt x="463296" y="597408"/>
                </a:cubicBezTo>
                <a:cubicBezTo>
                  <a:pt x="487680" y="640080"/>
                  <a:pt x="539496" y="653288"/>
                  <a:pt x="560832" y="694944"/>
                </a:cubicBezTo>
                <a:cubicBezTo>
                  <a:pt x="582168" y="736600"/>
                  <a:pt x="593344" y="800608"/>
                  <a:pt x="591312" y="847344"/>
                </a:cubicBezTo>
                <a:cubicBezTo>
                  <a:pt x="589280" y="894080"/>
                  <a:pt x="537464" y="930656"/>
                  <a:pt x="548640" y="975360"/>
                </a:cubicBezTo>
                <a:cubicBezTo>
                  <a:pt x="559816" y="1020064"/>
                  <a:pt x="643128" y="1065784"/>
                  <a:pt x="658368" y="1115568"/>
                </a:cubicBezTo>
                <a:cubicBezTo>
                  <a:pt x="673608" y="1165352"/>
                  <a:pt x="633984" y="1223264"/>
                  <a:pt x="640080" y="1274064"/>
                </a:cubicBezTo>
                <a:cubicBezTo>
                  <a:pt x="646176" y="1324864"/>
                  <a:pt x="661416" y="1391920"/>
                  <a:pt x="694944" y="1420368"/>
                </a:cubicBezTo>
                <a:cubicBezTo>
                  <a:pt x="728472" y="1448816"/>
                  <a:pt x="799592" y="1441704"/>
                  <a:pt x="841248" y="1444752"/>
                </a:cubicBezTo>
                <a:cubicBezTo>
                  <a:pt x="882904" y="1447800"/>
                  <a:pt x="934720" y="1433068"/>
                  <a:pt x="944880" y="1438656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284097" y="1722897"/>
            <a:ext cx="1391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data flow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20333197">
            <a:off x="6180082" y="2305872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belle2link</a:t>
            </a:r>
            <a:endParaRPr lang="en-US" sz="1200" b="1" dirty="0"/>
          </a:p>
        </p:txBody>
      </p:sp>
      <p:sp>
        <p:nvSpPr>
          <p:cNvPr id="68" name="TextBox 67"/>
          <p:cNvSpPr txBox="1"/>
          <p:nvPr/>
        </p:nvSpPr>
        <p:spPr>
          <a:xfrm rot="3352395">
            <a:off x="6278959" y="2952553"/>
            <a:ext cx="878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Aurora link</a:t>
            </a:r>
            <a:endParaRPr lang="en-US" sz="12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12937" y="1711029"/>
            <a:ext cx="1400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Belle II SVD</a:t>
            </a:r>
            <a:endParaRPr lang="en-US" sz="2000" b="1" dirty="0"/>
          </a:p>
        </p:txBody>
      </p:sp>
      <p:grpSp>
        <p:nvGrpSpPr>
          <p:cNvPr id="72" name="Group 71"/>
          <p:cNvGrpSpPr/>
          <p:nvPr/>
        </p:nvGrpSpPr>
        <p:grpSpPr>
          <a:xfrm>
            <a:off x="4023264" y="3564215"/>
            <a:ext cx="1134439" cy="1591795"/>
            <a:chOff x="3298443" y="3208804"/>
            <a:chExt cx="1134439" cy="1591795"/>
          </a:xfrm>
        </p:grpSpPr>
        <p:sp>
          <p:nvSpPr>
            <p:cNvPr id="73" name="Cube 72"/>
            <p:cNvSpPr/>
            <p:nvPr/>
          </p:nvSpPr>
          <p:spPr>
            <a:xfrm>
              <a:off x="3298443" y="3227118"/>
              <a:ext cx="1134439" cy="1573481"/>
            </a:xfrm>
            <a:prstGeom prst="cube">
              <a:avLst>
                <a:gd name="adj" fmla="val 527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359659" y="3208804"/>
              <a:ext cx="1012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Buffer</a:t>
              </a:r>
              <a:r>
                <a:rPr lang="en-US" sz="1400" b="1" dirty="0" smtClean="0"/>
                <a:t> x4</a:t>
              </a:r>
              <a:endParaRPr lang="en-US" sz="1400" b="1" dirty="0"/>
            </a:p>
          </p:txBody>
        </p:sp>
      </p:grpSp>
      <p:sp>
        <p:nvSpPr>
          <p:cNvPr id="75" name="Cube 74"/>
          <p:cNvSpPr/>
          <p:nvPr/>
        </p:nvSpPr>
        <p:spPr>
          <a:xfrm>
            <a:off x="3869033" y="3919324"/>
            <a:ext cx="1039641" cy="1461581"/>
          </a:xfrm>
          <a:prstGeom prst="cube">
            <a:avLst>
              <a:gd name="adj" fmla="val 5910"/>
            </a:avLst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798221" y="3892885"/>
            <a:ext cx="108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FADC-Ctrl</a:t>
            </a:r>
          </a:p>
        </p:txBody>
      </p:sp>
      <p:sp>
        <p:nvSpPr>
          <p:cNvPr id="77" name="Freeform 76"/>
          <p:cNvSpPr/>
          <p:nvPr/>
        </p:nvSpPr>
        <p:spPr>
          <a:xfrm>
            <a:off x="3671106" y="3810512"/>
            <a:ext cx="352158" cy="379337"/>
          </a:xfrm>
          <a:custGeom>
            <a:avLst/>
            <a:gdLst>
              <a:gd name="connsiteX0" fmla="*/ 312970 w 312970"/>
              <a:gd name="connsiteY0" fmla="*/ 0 h 210064"/>
              <a:gd name="connsiteX1" fmla="*/ 4051 w 312970"/>
              <a:gd name="connsiteY1" fmla="*/ 86497 h 210064"/>
              <a:gd name="connsiteX2" fmla="*/ 164689 w 312970"/>
              <a:gd name="connsiteY2" fmla="*/ 210064 h 21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970" h="210064">
                <a:moveTo>
                  <a:pt x="312970" y="0"/>
                </a:moveTo>
                <a:cubicBezTo>
                  <a:pt x="170867" y="25743"/>
                  <a:pt x="28765" y="51486"/>
                  <a:pt x="4051" y="86497"/>
                </a:cubicBezTo>
                <a:cubicBezTo>
                  <a:pt x="-20663" y="121508"/>
                  <a:pt x="72013" y="165786"/>
                  <a:pt x="164689" y="210064"/>
                </a:cubicBezTo>
              </a:path>
            </a:pathLst>
          </a:custGeom>
          <a:ln w="28575">
            <a:headEnd type="arrow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4536692" y="4262217"/>
            <a:ext cx="254552" cy="1076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B2TT decoder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4223149" y="4268329"/>
            <a:ext cx="263295" cy="1076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APV Trig. Gen.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4945656" y="3148498"/>
            <a:ext cx="0" cy="471262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097662" y="3680311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copper</a:t>
            </a:r>
          </a:p>
          <a:p>
            <a:r>
              <a:rPr lang="en-US" sz="1200" dirty="0" smtClean="0"/>
              <a:t>cables</a:t>
            </a:r>
            <a:endParaRPr lang="en-US" sz="1200" dirty="0"/>
          </a:p>
        </p:txBody>
      </p:sp>
      <p:sp>
        <p:nvSpPr>
          <p:cNvPr id="82" name="Rounded Rectangle 81"/>
          <p:cNvSpPr/>
          <p:nvPr/>
        </p:nvSpPr>
        <p:spPr>
          <a:xfrm>
            <a:off x="3919724" y="4268329"/>
            <a:ext cx="263295" cy="1076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FADC control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967401" y="3166581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VME</a:t>
            </a:r>
          </a:p>
          <a:p>
            <a:r>
              <a:rPr lang="en-US" sz="1200" dirty="0" smtClean="0"/>
              <a:t>backplane</a:t>
            </a:r>
            <a:endParaRPr lang="en-US" sz="1200" dirty="0"/>
          </a:p>
        </p:txBody>
      </p:sp>
      <p:sp>
        <p:nvSpPr>
          <p:cNvPr id="86" name="Cube 85"/>
          <p:cNvSpPr/>
          <p:nvPr/>
        </p:nvSpPr>
        <p:spPr>
          <a:xfrm>
            <a:off x="7175900" y="4306526"/>
            <a:ext cx="1070481" cy="1256072"/>
          </a:xfrm>
          <a:prstGeom prst="cube">
            <a:avLst>
              <a:gd name="adj" fmla="val 841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 flipH="1" flipV="1">
            <a:off x="4908674" y="4493439"/>
            <a:ext cx="2196591" cy="2939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 flipV="1">
            <a:off x="5828534" y="3003909"/>
            <a:ext cx="1276731" cy="144862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5723740" y="4452530"/>
            <a:ext cx="669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clock,</a:t>
            </a:r>
          </a:p>
          <a:p>
            <a:r>
              <a:rPr lang="en-US" sz="1200" b="1" dirty="0" smtClean="0"/>
              <a:t>trigger,</a:t>
            </a:r>
          </a:p>
          <a:p>
            <a:r>
              <a:rPr lang="en-US" sz="1200" b="1" dirty="0" smtClean="0"/>
              <a:t>reset …</a:t>
            </a:r>
            <a:endParaRPr lang="en-US" sz="1200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5859947" y="3488015"/>
            <a:ext cx="669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clock,</a:t>
            </a:r>
          </a:p>
          <a:p>
            <a:r>
              <a:rPr lang="en-US" sz="1200" b="1" dirty="0" smtClean="0"/>
              <a:t>trigger,</a:t>
            </a:r>
          </a:p>
          <a:p>
            <a:r>
              <a:rPr lang="en-US" sz="1200" b="1" dirty="0" smtClean="0"/>
              <a:t>reset …</a:t>
            </a:r>
            <a:endParaRPr lang="en-US" sz="12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5669632" y="4259743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belle2tt</a:t>
            </a:r>
            <a:endParaRPr lang="en-US" sz="1200" b="1" dirty="0"/>
          </a:p>
        </p:txBody>
      </p:sp>
      <p:sp>
        <p:nvSpPr>
          <p:cNvPr id="103" name="TextBox 102"/>
          <p:cNvSpPr txBox="1"/>
          <p:nvPr/>
        </p:nvSpPr>
        <p:spPr>
          <a:xfrm rot="2934172">
            <a:off x="6075592" y="3393789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belle2tt</a:t>
            </a:r>
            <a:endParaRPr lang="en-US" sz="1200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984829" y="2991902"/>
            <a:ext cx="954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1748</a:t>
            </a:r>
          </a:p>
          <a:p>
            <a:pPr algn="ctr"/>
            <a:r>
              <a:rPr lang="en-US" b="1" dirty="0" smtClean="0"/>
              <a:t>APV25’s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951444" y="1470084"/>
            <a:ext cx="63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~2m</a:t>
            </a:r>
          </a:p>
          <a:p>
            <a:pPr algn="ctr"/>
            <a:r>
              <a:rPr lang="en-US" sz="1200" dirty="0" smtClean="0"/>
              <a:t>copper</a:t>
            </a:r>
          </a:p>
          <a:p>
            <a:pPr algn="ctr"/>
            <a:r>
              <a:rPr lang="en-US" sz="1200" dirty="0" smtClean="0"/>
              <a:t>cables</a:t>
            </a:r>
            <a:endParaRPr lang="en-US" sz="1200" dirty="0"/>
          </a:p>
        </p:txBody>
      </p:sp>
      <p:sp>
        <p:nvSpPr>
          <p:cNvPr id="112" name="TextBox 111"/>
          <p:cNvSpPr txBox="1"/>
          <p:nvPr/>
        </p:nvSpPr>
        <p:spPr>
          <a:xfrm>
            <a:off x="2622170" y="1455003"/>
            <a:ext cx="814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Junction</a:t>
            </a:r>
          </a:p>
          <a:p>
            <a:pPr algn="ctr"/>
            <a:r>
              <a:rPr lang="en-US" sz="1200" b="1" dirty="0" smtClean="0"/>
              <a:t>boxes</a:t>
            </a:r>
          </a:p>
          <a:p>
            <a:pPr algn="ctr"/>
            <a:r>
              <a:rPr lang="en-US" sz="1200" b="1" dirty="0" smtClean="0"/>
              <a:t>( signal</a:t>
            </a:r>
          </a:p>
          <a:p>
            <a:pPr algn="ctr"/>
            <a:r>
              <a:rPr lang="en-US" sz="1200" b="1" dirty="0" smtClean="0"/>
              <a:t>repeater )</a:t>
            </a:r>
            <a:endParaRPr lang="en-US" sz="12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3443849" y="1470084"/>
            <a:ext cx="63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~10m</a:t>
            </a:r>
          </a:p>
          <a:p>
            <a:pPr algn="ctr"/>
            <a:r>
              <a:rPr lang="en-US" sz="1200" dirty="0" smtClean="0"/>
              <a:t>copper</a:t>
            </a:r>
          </a:p>
          <a:p>
            <a:pPr algn="ctr"/>
            <a:r>
              <a:rPr lang="en-US" sz="1200" dirty="0" smtClean="0"/>
              <a:t>cables</a:t>
            </a:r>
            <a:endParaRPr lang="en-US" sz="1200" dirty="0"/>
          </a:p>
        </p:txBody>
      </p:sp>
      <p:sp>
        <p:nvSpPr>
          <p:cNvPr id="115" name="Date Placeholder 1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12/10/2014</a:t>
            </a:r>
            <a:endParaRPr lang="en-US"/>
          </a:p>
        </p:txBody>
      </p:sp>
      <p:sp>
        <p:nvSpPr>
          <p:cNvPr id="116" name="Footer Placeholder 1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Flavor Physics Workshop 2014</a:t>
            </a:r>
            <a:endParaRPr lang="en-US"/>
          </a:p>
        </p:txBody>
      </p:sp>
      <p:sp>
        <p:nvSpPr>
          <p:cNvPr id="117" name="Slide Number Placeholder 1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84" name="Picture 2" descr="C:\Users\friedl\Desktop\materials\rev0_half_rendering_lor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88" y="2077448"/>
            <a:ext cx="2021930" cy="118472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/>
          <p:cNvSpPr txBox="1"/>
          <p:nvPr/>
        </p:nvSpPr>
        <p:spPr>
          <a:xfrm>
            <a:off x="2518363" y="3253031"/>
            <a:ext cx="669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clock,</a:t>
            </a:r>
          </a:p>
          <a:p>
            <a:r>
              <a:rPr lang="en-US" sz="1200" b="1" dirty="0" smtClean="0"/>
              <a:t>trigger,</a:t>
            </a:r>
          </a:p>
          <a:p>
            <a:r>
              <a:rPr lang="en-US" sz="1200" b="1" dirty="0" smtClean="0"/>
              <a:t>reset …</a:t>
            </a:r>
            <a:endParaRPr lang="en-US" sz="1200" b="1" dirty="0"/>
          </a:p>
        </p:txBody>
      </p:sp>
      <p:cxnSp>
        <p:nvCxnSpPr>
          <p:cNvPr id="39" name="Straight Arrow Connector 38"/>
          <p:cNvCxnSpPr>
            <a:endCxn id="40" idx="2"/>
          </p:cNvCxnSpPr>
          <p:nvPr/>
        </p:nvCxnSpPr>
        <p:spPr>
          <a:xfrm flipH="1">
            <a:off x="5974538" y="5462568"/>
            <a:ext cx="1035863" cy="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923224" y="5093236"/>
            <a:ext cx="210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SVD readout system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98" name="Isosceles Triangle 97"/>
          <p:cNvSpPr/>
          <p:nvPr/>
        </p:nvSpPr>
        <p:spPr>
          <a:xfrm rot="822284">
            <a:off x="672670" y="2935723"/>
            <a:ext cx="248487" cy="919468"/>
          </a:xfrm>
          <a:prstGeom prst="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13" descr="C:\Users\katsuro\Downloads\IMG_12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8330" b="12344"/>
          <a:stretch/>
        </p:blipFill>
        <p:spPr bwMode="auto">
          <a:xfrm rot="16200000">
            <a:off x="407744" y="3524950"/>
            <a:ext cx="1863705" cy="22115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144947" y="4348972"/>
            <a:ext cx="1232582" cy="33855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APV25 chips</a:t>
            </a:r>
            <a:endParaRPr lang="en-US" sz="1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162800" y="3252578"/>
            <a:ext cx="1104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calculate</a:t>
            </a:r>
          </a:p>
          <a:p>
            <a:r>
              <a:rPr lang="en-US" sz="1600" b="1" dirty="0" err="1" smtClean="0"/>
              <a:t>RoI</a:t>
            </a:r>
            <a:r>
              <a:rPr lang="en-US" sz="1600" b="1" dirty="0" smtClean="0"/>
              <a:t> on-line</a:t>
            </a:r>
            <a:endParaRPr lang="en-US" sz="16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113269" y="4385421"/>
            <a:ext cx="111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Belle II</a:t>
            </a:r>
          </a:p>
          <a:p>
            <a:pPr algn="ctr"/>
            <a:r>
              <a:rPr lang="en-US" b="1" dirty="0" smtClean="0"/>
              <a:t>trigger/</a:t>
            </a:r>
          </a:p>
          <a:p>
            <a:pPr algn="ctr"/>
            <a:r>
              <a:rPr lang="en-US" b="1" dirty="0" smtClean="0"/>
              <a:t>timing</a:t>
            </a:r>
          </a:p>
          <a:p>
            <a:pPr algn="ctr"/>
            <a:r>
              <a:rPr lang="en-US" b="1" dirty="0" smtClean="0"/>
              <a:t>controller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3919724" y="1391702"/>
            <a:ext cx="2237973" cy="1966703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36471" y="5562600"/>
            <a:ext cx="2116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SVD readout system </a:t>
            </a:r>
            <a:r>
              <a:rPr lang="en-US" sz="1600" dirty="0" smtClean="0"/>
              <a:t>is</a:t>
            </a:r>
          </a:p>
          <a:p>
            <a:r>
              <a:rPr lang="en-US" sz="1600" dirty="0" smtClean="0"/>
              <a:t>driven </a:t>
            </a:r>
            <a:r>
              <a:rPr lang="en-US" sz="1600" dirty="0"/>
              <a:t>by 32MHz clock.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344943" y="4000180"/>
            <a:ext cx="661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FTSW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27202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Material Budget of a ladder</a:t>
            </a:r>
            <a:endParaRPr lang="en-US" sz="3600" dirty="0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446088" y="1484313"/>
            <a:ext cx="707824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61A0"/>
                </a:solidFill>
              </a:rPr>
              <a:t>Largest peak contribution by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61A0"/>
                </a:solidFill>
              </a:rPr>
              <a:t>Cooling pipe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61A0"/>
                </a:solidFill>
              </a:rPr>
              <a:t>Support ribs</a:t>
            </a:r>
            <a:endParaRPr lang="en-US" sz="2000" dirty="0">
              <a:solidFill>
                <a:srgbClr val="0061A0"/>
              </a:solidFill>
            </a:endParaRP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88" y="4355896"/>
            <a:ext cx="5206032" cy="13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536" y="2603425"/>
            <a:ext cx="5328592" cy="1685931"/>
          </a:xfrm>
          <a:noFill/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23528" y="5949280"/>
            <a:ext cx="8229600" cy="5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61A0"/>
                </a:solidFill>
              </a:rPr>
              <a:t>Average Material Budget: 0.60%X</a:t>
            </a:r>
            <a:r>
              <a:rPr lang="en-US" sz="2000" baseline="-25000" dirty="0" smtClean="0">
                <a:solidFill>
                  <a:srgbClr val="0061A0"/>
                </a:solidFill>
              </a:rPr>
              <a:t>0</a:t>
            </a:r>
            <a:endParaRPr lang="en-US" sz="2000" b="1" baseline="-25000" dirty="0">
              <a:solidFill>
                <a:srgbClr val="0061A0"/>
              </a:solidFill>
            </a:endParaRPr>
          </a:p>
        </p:txBody>
      </p:sp>
      <p:sp>
        <p:nvSpPr>
          <p:cNvPr id="41" name="TextBox 8"/>
          <p:cNvSpPr txBox="1"/>
          <p:nvPr/>
        </p:nvSpPr>
        <p:spPr>
          <a:xfrm>
            <a:off x="2893385" y="4682268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n-side</a:t>
            </a:r>
            <a:endParaRPr lang="en-US" dirty="0"/>
          </a:p>
        </p:txBody>
      </p:sp>
      <p:sp>
        <p:nvSpPr>
          <p:cNvPr id="42" name="TextBox 9"/>
          <p:cNvSpPr txBox="1"/>
          <p:nvPr/>
        </p:nvSpPr>
        <p:spPr>
          <a:xfrm>
            <a:off x="2893385" y="5036899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p-side</a:t>
            </a:r>
            <a:endParaRPr lang="en-US" dirty="0"/>
          </a:p>
        </p:txBody>
      </p:sp>
      <p:sp>
        <p:nvSpPr>
          <p:cNvPr id="43" name="Inhaltsplatzhalter 2"/>
          <p:cNvSpPr txBox="1">
            <a:spLocks/>
          </p:cNvSpPr>
          <p:nvPr/>
        </p:nvSpPr>
        <p:spPr bwMode="auto">
          <a:xfrm>
            <a:off x="6084168" y="1700808"/>
            <a:ext cx="305983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Components: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Single cooling pipe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Thinned APV25 (100µm)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3-layer flex circuit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Connection to Strips: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PA on top side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wrapped PA for bottom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1mm </a:t>
            </a:r>
            <a:r>
              <a:rPr lang="en-US" sz="2800" dirty="0" err="1" smtClean="0"/>
              <a:t>Airex</a:t>
            </a:r>
            <a:r>
              <a:rPr lang="en-US" sz="2800" dirty="0" smtClean="0"/>
              <a:t> sheet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6” DSSD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CF support ribs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000049"/>
                </a:solidFill>
                <a:latin typeface="Century Schoolbook"/>
                <a:ea typeface="ＭＳ Ｐ明朝"/>
              </a:rPr>
              <a:pPr/>
              <a:t>64</a:t>
            </a:fld>
            <a:endParaRPr kumimoji="1" lang="ja-JP" altLang="en-US" dirty="0">
              <a:solidFill>
                <a:srgbClr val="000049"/>
              </a:solidFill>
              <a:latin typeface="Century Schoolbook"/>
              <a:ea typeface="ＭＳ Ｐ明朝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6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5848869" cy="670806"/>
          </a:xfrm>
        </p:spPr>
        <p:txBody>
          <a:bodyPr>
            <a:normAutofit fontScale="90000"/>
          </a:bodyPr>
          <a:lstStyle/>
          <a:p>
            <a:r>
              <a:rPr lang="en-US"/>
              <a:t>Problem#1 on FlexPA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21" y="868342"/>
            <a:ext cx="5788395" cy="5580239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Reported at February BPAC</a:t>
            </a:r>
          </a:p>
          <a:p>
            <a:r>
              <a:rPr lang="en-US"/>
              <a:t>Pads on APV side were </a:t>
            </a:r>
            <a:r>
              <a:rPr lang="en-US" b="1">
                <a:solidFill>
                  <a:srgbClr val="2F5897"/>
                </a:solidFill>
              </a:rPr>
              <a:t>too small </a:t>
            </a:r>
            <a:r>
              <a:rPr lang="en-US"/>
              <a:t>for bonding </a:t>
            </a:r>
          </a:p>
          <a:p>
            <a:pPr lvl="1"/>
            <a:r>
              <a:rPr lang="en-US"/>
              <a:t>&lt; 30um, unacceptable</a:t>
            </a:r>
          </a:p>
          <a:p>
            <a:pPr lvl="1"/>
            <a:r>
              <a:rPr lang="en-US"/>
              <a:t>Caused by change of company because previous one stopped production</a:t>
            </a:r>
          </a:p>
          <a:p>
            <a:r>
              <a:rPr lang="en-US"/>
              <a:t>Intense program to </a:t>
            </a:r>
            <a:r>
              <a:rPr lang="en-US" b="1">
                <a:solidFill>
                  <a:srgbClr val="2F5897"/>
                </a:solidFill>
              </a:rPr>
              <a:t>optimize the process</a:t>
            </a:r>
          </a:p>
          <a:p>
            <a:pPr lvl="1"/>
            <a:r>
              <a:rPr lang="en-US"/>
              <a:t>Thickness of Nickel plating (3-5 um needed for good bonding yield)</a:t>
            </a:r>
          </a:p>
          <a:p>
            <a:pPr lvl="1"/>
            <a:r>
              <a:rPr lang="en-US"/>
              <a:t>Dimension of pad, Etching control, yield</a:t>
            </a:r>
          </a:p>
          <a:p>
            <a:r>
              <a:rPr lang="en-US"/>
              <a:t>Prepared </a:t>
            </a:r>
            <a:r>
              <a:rPr lang="en-US" b="1">
                <a:solidFill>
                  <a:srgbClr val="2F5897"/>
                </a:solidFill>
              </a:rPr>
              <a:t>backup solution </a:t>
            </a:r>
            <a:r>
              <a:rPr lang="en-US"/>
              <a:t>design &amp; prototype</a:t>
            </a:r>
          </a:p>
          <a:p>
            <a:pPr lvl="1"/>
            <a:r>
              <a:rPr lang="en-US"/>
              <a:t>Two layer design, less critical on pads but more rigid</a:t>
            </a:r>
          </a:p>
          <a:p>
            <a:r>
              <a:rPr lang="en-US" b="1">
                <a:solidFill>
                  <a:srgbClr val="2F5897"/>
                </a:solidFill>
              </a:rPr>
              <a:t>New Idea</a:t>
            </a:r>
            <a:r>
              <a:rPr lang="en-US"/>
              <a:t>: use three rows of pads at critical APV side </a:t>
            </a:r>
          </a:p>
          <a:p>
            <a:pPr lvl="1"/>
            <a:r>
              <a:rPr lang="en-US">
                <a:sym typeface="Wingdings"/>
              </a:rPr>
              <a:t>Prototypes tested in June: acceptable</a:t>
            </a:r>
          </a:p>
          <a:p>
            <a:pPr lvl="1"/>
            <a:r>
              <a:rPr lang="en-US">
                <a:sym typeface="Wingdings"/>
              </a:rPr>
              <a:t>SOLVED  Preseries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320008" y="2868382"/>
            <a:ext cx="2736262" cy="2316901"/>
            <a:chOff x="5925459" y="3035863"/>
            <a:chExt cx="2736262" cy="23169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5925459" y="3405195"/>
              <a:ext cx="2736262" cy="194756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934140" y="3035863"/>
              <a:ext cx="2727581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/>
                <a:t>APV SIDE 3-row pads</a:t>
              </a: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Nov 9, 2014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QCG, Qualification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65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00" t="50042" r="29781" b="25799"/>
          <a:stretch/>
        </p:blipFill>
        <p:spPr>
          <a:xfrm>
            <a:off x="4988362" y="5296940"/>
            <a:ext cx="4067908" cy="97567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06069" y="105305"/>
            <a:ext cx="2727581" cy="2636129"/>
            <a:chOff x="6306069" y="105305"/>
            <a:chExt cx="2727581" cy="2636129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6351795" y="59579"/>
              <a:ext cx="2636129" cy="272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7186806" y="1172366"/>
              <a:ext cx="669831" cy="1032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98709" y="127752"/>
              <a:ext cx="2146742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/>
                <a:t>APV SIDE 2-row pads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4339998" y="1563156"/>
            <a:ext cx="2846808" cy="1395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18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Pitch adapter and wirebonding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595" y="1023680"/>
            <a:ext cx="4417779" cy="2574432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Extensive tests have been run to </a:t>
            </a:r>
            <a:r>
              <a:rPr lang="en-US" b="1"/>
              <a:t>optimize the PA production </a:t>
            </a:r>
            <a:r>
              <a:rPr lang="en-US"/>
              <a:t>technique for yield and quality of wirebonding.</a:t>
            </a:r>
          </a:p>
          <a:p>
            <a:r>
              <a:rPr lang="en-US" b="1"/>
              <a:t>Technical specifications for wirebonding </a:t>
            </a:r>
            <a:r>
              <a:rPr lang="en-US"/>
              <a:t>and pull tests defined, including correction factors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374" y="1023679"/>
            <a:ext cx="4436879" cy="4869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95" y="3598111"/>
            <a:ext cx="4274141" cy="2544908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Nov 9, 2014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QCG, Qualification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66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29"/>
          <a:stretch/>
        </p:blipFill>
        <p:spPr>
          <a:xfrm>
            <a:off x="4902199" y="1100987"/>
            <a:ext cx="4241801" cy="29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Very careful wirebonding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89469"/>
            <a:ext cx="8229600" cy="143669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Similar wirebond results </a:t>
            </a:r>
            <a:r>
              <a:rPr lang="en-US" dirty="0"/>
              <a:t>achieved in Vienna, Pisa  and IPMU</a:t>
            </a:r>
          </a:p>
          <a:p>
            <a:r>
              <a:rPr lang="en-US" dirty="0"/>
              <a:t>Even though bond pad size of inner row is still at limit, wire bonding performance is good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Nov 9, 2014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QCG, Qualification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67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07930" y="1008306"/>
            <a:ext cx="5577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Pisa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35640" y="1008306"/>
            <a:ext cx="83658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Vienna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4412" y="1049388"/>
            <a:ext cx="4886401" cy="3528107"/>
            <a:chOff x="179512" y="1049388"/>
            <a:chExt cx="4886401" cy="3528107"/>
          </a:xfrm>
        </p:grpSpPr>
        <p:graphicFrame>
          <p:nvGraphicFramePr>
            <p:cNvPr id="8" name="Diagramm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29790072"/>
                </p:ext>
              </p:extLst>
            </p:nvPr>
          </p:nvGraphicFramePr>
          <p:xfrm>
            <a:off x="179512" y="1049388"/>
            <a:ext cx="4886401" cy="35281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9" name="Gerade Verbindung 8"/>
            <p:cNvCxnSpPr/>
            <p:nvPr/>
          </p:nvCxnSpPr>
          <p:spPr>
            <a:xfrm>
              <a:off x="1475656" y="1379560"/>
              <a:ext cx="0" cy="27136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5"/>
            <p:cNvCxnSpPr/>
            <p:nvPr/>
          </p:nvCxnSpPr>
          <p:spPr>
            <a:xfrm>
              <a:off x="2267744" y="1379797"/>
              <a:ext cx="0" cy="27136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6"/>
            <p:cNvCxnSpPr/>
            <p:nvPr/>
          </p:nvCxnSpPr>
          <p:spPr>
            <a:xfrm>
              <a:off x="3059832" y="1379797"/>
              <a:ext cx="0" cy="27133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7"/>
            <p:cNvCxnSpPr/>
            <p:nvPr/>
          </p:nvCxnSpPr>
          <p:spPr>
            <a:xfrm>
              <a:off x="3851920" y="1379797"/>
              <a:ext cx="0" cy="27133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019034" y="2470346"/>
              <a:ext cx="5302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868489" y="1981859"/>
              <a:ext cx="5409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76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Consistent wirebonding 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99"/>
          <a:stretch/>
        </p:blipFill>
        <p:spPr>
          <a:xfrm>
            <a:off x="659164" y="842267"/>
            <a:ext cx="7790157" cy="1707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371" y="2549484"/>
            <a:ext cx="3809429" cy="1680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743"/>
          <a:stretch/>
        </p:blipFill>
        <p:spPr>
          <a:xfrm>
            <a:off x="921934" y="2426636"/>
            <a:ext cx="3588936" cy="18708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7857" y="2064556"/>
            <a:ext cx="100643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/>
              <a:t>PF1</a:t>
            </a:r>
            <a:r>
              <a:rPr lang="en-US" sz="1400">
                <a:sym typeface="Wingdings"/>
              </a:rPr>
              <a:t>  APV</a:t>
            </a:r>
            <a:endParaRPr lang="en-US" sz="1400"/>
          </a:p>
        </p:txBody>
      </p:sp>
      <p:pic>
        <p:nvPicPr>
          <p:cNvPr id="12" name="그림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4287" y="4662659"/>
            <a:ext cx="4080575" cy="20588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0682" y="4957833"/>
            <a:ext cx="14504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/>
              <a:t>Spec is &gt; 5g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135587" y="2856845"/>
            <a:ext cx="9071" cy="10568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71617" y="3913666"/>
            <a:ext cx="263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9	   10		  11	       12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85114" y="3908636"/>
            <a:ext cx="27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12		13		  14	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030547" y="5338706"/>
            <a:ext cx="1069524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/>
              <a:t>PA0 </a:t>
            </a:r>
            <a:r>
              <a:rPr lang="en-US" sz="1400">
                <a:sym typeface="Wingdings"/>
              </a:rPr>
              <a:t>  APV</a:t>
            </a:r>
            <a:endParaRPr lang="en-US" sz="1400"/>
          </a:p>
        </p:txBody>
      </p:sp>
      <p:pic>
        <p:nvPicPr>
          <p:cNvPr id="23" name="내용 개체 틀 8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170682" y="4245995"/>
            <a:ext cx="5553446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내용 개체 틀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9"/>
          <a:stretch/>
        </p:blipFill>
        <p:spPr>
          <a:xfrm>
            <a:off x="1621082" y="4381236"/>
            <a:ext cx="2766295" cy="234023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10"/>
          <p:cNvSpPr txBox="1"/>
          <p:nvPr/>
        </p:nvSpPr>
        <p:spPr>
          <a:xfrm>
            <a:off x="2050463" y="4262751"/>
            <a:ext cx="1705786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/>
              <a:t>APV&amp;PA0 </a:t>
            </a:r>
            <a:r>
              <a:rPr lang="en-US" altLang="ko-KR" b="1" dirty="0" smtClean="0"/>
              <a:t>outer</a:t>
            </a:r>
            <a:endParaRPr lang="ko-KR" alt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-1138666" y="4788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614059" y="6410539"/>
            <a:ext cx="114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8 10 12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6263" y="3931315"/>
            <a:ext cx="100407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/>
              <a:t>Force (g)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60210" y="3891603"/>
            <a:ext cx="110105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/>
              <a:t>Force (g)</a:t>
            </a:r>
          </a:p>
        </p:txBody>
      </p:sp>
      <p:sp>
        <p:nvSpPr>
          <p:cNvPr id="34" name="TextBox 10"/>
          <p:cNvSpPr txBox="1"/>
          <p:nvPr/>
        </p:nvSpPr>
        <p:spPr>
          <a:xfrm>
            <a:off x="569747" y="2672179"/>
            <a:ext cx="1705786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/>
              <a:t>APV&amp;PF1 </a:t>
            </a:r>
            <a:r>
              <a:rPr lang="en-US" altLang="ko-KR" b="1" dirty="0" smtClean="0"/>
              <a:t>inner</a:t>
            </a:r>
            <a:endParaRPr lang="ko-KR" altLang="en-US" b="1" dirty="0"/>
          </a:p>
        </p:txBody>
      </p:sp>
      <p:sp>
        <p:nvSpPr>
          <p:cNvPr id="35" name="TextBox 10"/>
          <p:cNvSpPr txBox="1"/>
          <p:nvPr/>
        </p:nvSpPr>
        <p:spPr>
          <a:xfrm>
            <a:off x="4860211" y="2549484"/>
            <a:ext cx="1705786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/>
              <a:t>PF1&amp;DSSD</a:t>
            </a:r>
            <a:endParaRPr lang="ko-KR" altLang="en-US" b="1" dirty="0"/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Nov 9, 2014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QCG, Qualification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68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458" y="3374306"/>
            <a:ext cx="5577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Pisa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6263" y="5669651"/>
            <a:ext cx="70753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IPMU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53796" y="6321365"/>
            <a:ext cx="951962" cy="33855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/>
              <a:t>Force (g)</a:t>
            </a:r>
          </a:p>
        </p:txBody>
      </p:sp>
    </p:spTree>
    <p:extLst>
      <p:ext uri="{BB962C8B-B14F-4D97-AF65-F5344CB8AC3E}">
        <p14:creationId xmlns:p14="http://schemas.microsoft.com/office/powerpoint/2010/main" val="244024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11"/>
            <a:ext cx="8229600" cy="817609"/>
          </a:xfrm>
        </p:spPr>
        <p:txBody>
          <a:bodyPr/>
          <a:lstStyle/>
          <a:p>
            <a:r>
              <a:rPr lang="en-US"/>
              <a:t>Problem #1b on FlexPA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Nov 9, 2014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QCG, Qualification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009722"/>
            <a:ext cx="5525539" cy="5346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2F5897"/>
                </a:solidFill>
              </a:rPr>
              <a:t>Shorts</a:t>
            </a:r>
            <a:r>
              <a:rPr lang="en-US"/>
              <a:t> were found in the P3F2 (preseries 1-layer 3-row)</a:t>
            </a:r>
          </a:p>
          <a:p>
            <a:r>
              <a:rPr lang="en-US"/>
              <a:t>Investigation uncovered the preseries </a:t>
            </a:r>
            <a:r>
              <a:rPr lang="en-US" b="1">
                <a:solidFill>
                  <a:srgbClr val="FF0000"/>
                </a:solidFill>
              </a:rPr>
              <a:t>was NOT tested for shorts</a:t>
            </a:r>
            <a:r>
              <a:rPr lang="en-US"/>
              <a:t>, but only for opens: all PF/PB/PA preseries potentially affected</a:t>
            </a:r>
          </a:p>
          <a:p>
            <a:pPr lvl="1"/>
            <a:r>
              <a:rPr lang="en-US"/>
              <a:t>Lack of proper specification + miscommunication</a:t>
            </a:r>
          </a:p>
          <a:p>
            <a:pPr lvl="1"/>
            <a:r>
              <a:rPr lang="en-US"/>
              <a:t>Not possible to test the already cut PA electrically</a:t>
            </a:r>
          </a:p>
          <a:p>
            <a:r>
              <a:rPr lang="en-US"/>
              <a:t>The preseries has been re-produced with electrical tests </a:t>
            </a:r>
          </a:p>
          <a:p>
            <a:pPr lvl="1"/>
            <a:r>
              <a:rPr lang="en-US"/>
              <a:t>last pieces will arrive Nov 17 </a:t>
            </a:r>
            <a:r>
              <a:rPr lang="en-US">
                <a:sym typeface="Wingdings"/>
              </a:rPr>
              <a:t> test ongoing, seems OK</a:t>
            </a:r>
            <a:endParaRPr lang="en-US"/>
          </a:p>
          <a:p>
            <a:pPr lvl="1"/>
            <a:r>
              <a:rPr lang="en-US"/>
              <a:t>Improve specifications of QA: </a:t>
            </a:r>
            <a:r>
              <a:rPr lang="en-US">
                <a:solidFill>
                  <a:srgbClr val="9C5252"/>
                </a:solidFill>
              </a:rPr>
              <a:t>require english version of specifications to review</a:t>
            </a:r>
            <a:r>
              <a:rPr lang="en-US">
                <a:solidFill>
                  <a:srgbClr val="9C5252"/>
                </a:solidFill>
                <a:sym typeface="Wingdings"/>
              </a:rPr>
              <a:t> </a:t>
            </a:r>
          </a:p>
          <a:p>
            <a:pPr lvl="1"/>
            <a:r>
              <a:rPr lang="en-US"/>
              <a:t>Launch production soon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6200000">
            <a:off x="5545349" y="1960883"/>
            <a:ext cx="3794030" cy="2919250"/>
            <a:chOff x="-1027060" y="1972937"/>
            <a:chExt cx="5946682" cy="390842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027060" y="1972937"/>
              <a:ext cx="5946682" cy="3908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円/楕円 3"/>
            <p:cNvSpPr/>
            <p:nvPr/>
          </p:nvSpPr>
          <p:spPr>
            <a:xfrm>
              <a:off x="1475656" y="3356992"/>
              <a:ext cx="1368152" cy="2304256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5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 descr="VXD with SVD-Rev2.2 PXD- Rev12.d -08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56461"/>
            <a:ext cx="5691077" cy="331979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Belle II </a:t>
            </a:r>
            <a:r>
              <a:rPr lang="ja-JP" altLang="en-US" dirty="0"/>
              <a:t>バーテックス（崩壊点）検出器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2188" y="5049486"/>
            <a:ext cx="4992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Belle II </a:t>
            </a:r>
            <a:r>
              <a:rPr kumimoji="1" lang="ja-JP" altLang="en-US" sz="2400" b="1" dirty="0" smtClean="0"/>
              <a:t>バーテックス（崩壊点）検出器</a:t>
            </a:r>
            <a:r>
              <a:rPr kumimoji="1" lang="en-US" altLang="ja-JP" sz="2400" b="1" dirty="0" smtClean="0"/>
              <a:t> </a:t>
            </a:r>
          </a:p>
          <a:p>
            <a:pPr algn="ctr"/>
            <a:r>
              <a:rPr kumimoji="1" lang="en-US" altLang="ja-JP" sz="3600" b="1" dirty="0" smtClean="0"/>
              <a:t>(VXD: </a:t>
            </a:r>
            <a:r>
              <a:rPr kumimoji="1" lang="en-US" altLang="ja-JP" sz="3600" b="1" dirty="0" err="1" smtClean="0"/>
              <a:t>VerteX</a:t>
            </a:r>
            <a:r>
              <a:rPr kumimoji="1" lang="en-US" altLang="ja-JP" sz="3600" b="1" dirty="0" smtClean="0"/>
              <a:t> Detector)</a:t>
            </a:r>
            <a:endParaRPr kumimoji="1" lang="ja-JP" alt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 bwMode="gray">
          <a:xfrm>
            <a:off x="5019939" y="1553930"/>
            <a:ext cx="3613751" cy="464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ja-JP" altLang="en-US" kern="0" smtClean="0"/>
              <a:t>ベリリウムビームパイプ</a:t>
            </a:r>
            <a:endParaRPr lang="en-US" altLang="ja-JP" kern="0" smtClean="0"/>
          </a:p>
          <a:p>
            <a:pPr lvl="1" defTabSz="914400"/>
            <a:r>
              <a:rPr lang="ja-JP" altLang="en-US" kern="0" smtClean="0"/>
              <a:t>半径</a:t>
            </a:r>
            <a:r>
              <a:rPr lang="en-US" altLang="ja-JP" kern="0" smtClean="0"/>
              <a:t>: 10 mm</a:t>
            </a:r>
          </a:p>
          <a:p>
            <a:pPr lvl="1" defTabSz="914400"/>
            <a:endParaRPr lang="en-US" altLang="ja-JP" kern="0" smtClean="0"/>
          </a:p>
          <a:p>
            <a:pPr defTabSz="914400"/>
            <a:r>
              <a:rPr lang="en-US" altLang="ja-JP" kern="0" smtClean="0"/>
              <a:t>2</a:t>
            </a:r>
            <a:r>
              <a:rPr lang="ja-JP" altLang="en-US" kern="0" smtClean="0"/>
              <a:t>層の</a:t>
            </a:r>
            <a:r>
              <a:rPr lang="en-US" altLang="ja-JP" kern="0" smtClean="0"/>
              <a:t>DEPFET</a:t>
            </a:r>
            <a:r>
              <a:rPr lang="ja-JP" altLang="en-US" kern="0" smtClean="0"/>
              <a:t>型ピクセル検出器</a:t>
            </a:r>
            <a:r>
              <a:rPr lang="en-US" altLang="ja-JP" kern="0" smtClean="0"/>
              <a:t> (PXD)</a:t>
            </a:r>
          </a:p>
          <a:p>
            <a:pPr lvl="1" defTabSz="914400"/>
            <a:r>
              <a:rPr lang="ja-JP" altLang="en-US" kern="0" smtClean="0"/>
              <a:t>総計</a:t>
            </a:r>
            <a:r>
              <a:rPr lang="en-US" altLang="ja-JP" kern="0" smtClean="0"/>
              <a:t> </a:t>
            </a:r>
            <a:r>
              <a:rPr lang="ja-JP" altLang="en-US" kern="0" smtClean="0"/>
              <a:t>約</a:t>
            </a:r>
            <a:r>
              <a:rPr lang="en-US" altLang="ja-JP" kern="0" smtClean="0"/>
              <a:t>8M </a:t>
            </a:r>
            <a:r>
              <a:rPr lang="ja-JP" altLang="en-US" kern="0" smtClean="0"/>
              <a:t>ピクセル</a:t>
            </a:r>
            <a:endParaRPr lang="en-US" altLang="ja-JP" kern="0" smtClean="0"/>
          </a:p>
          <a:p>
            <a:pPr lvl="1" defTabSz="914400"/>
            <a:endParaRPr lang="en-US" altLang="ja-JP" kern="0" smtClean="0"/>
          </a:p>
          <a:p>
            <a:pPr defTabSz="914400"/>
            <a:r>
              <a:rPr lang="ja-JP" altLang="en-US" kern="0" smtClean="0"/>
              <a:t>４層のストリップ型シリコン崩壊点検出器</a:t>
            </a:r>
            <a:r>
              <a:rPr lang="en-US" altLang="ja-JP" kern="0" smtClean="0"/>
              <a:t> (SVD)</a:t>
            </a:r>
          </a:p>
          <a:p>
            <a:pPr lvl="1" defTabSz="914400"/>
            <a:r>
              <a:rPr lang="en-US" altLang="ja-JP" kern="0" smtClean="0"/>
              <a:t>Double-sided Silicon Strip Detectors (DSSD)</a:t>
            </a:r>
          </a:p>
          <a:p>
            <a:pPr lvl="1" defTabSz="914400"/>
            <a:r>
              <a:rPr lang="ja-JP" altLang="en-US" kern="0" smtClean="0"/>
              <a:t>総計 約</a:t>
            </a:r>
            <a:r>
              <a:rPr lang="en-US" altLang="ja-JP" kern="0" smtClean="0"/>
              <a:t>224k </a:t>
            </a:r>
            <a:r>
              <a:rPr lang="ja-JP" altLang="en-US" kern="0" smtClean="0"/>
              <a:t>ストリップ</a:t>
            </a:r>
            <a:endParaRPr lang="en-US" altLang="ja-JP" kern="0" smtClean="0"/>
          </a:p>
          <a:p>
            <a:pPr lvl="1" defTabSz="914400"/>
            <a:r>
              <a:rPr lang="ja-JP" altLang="en-US" kern="0" smtClean="0"/>
              <a:t>前方に傾斜構造を持つ</a:t>
            </a:r>
            <a:endParaRPr lang="ja-JP" altLang="en-US" kern="0" dirty="0"/>
          </a:p>
        </p:txBody>
      </p:sp>
    </p:spTree>
    <p:extLst>
      <p:ext uri="{BB962C8B-B14F-4D97-AF65-F5344CB8AC3E}">
        <p14:creationId xmlns:p14="http://schemas.microsoft.com/office/powerpoint/2010/main" val="207681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Problem#2 on PA0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9937"/>
            <a:ext cx="8229600" cy="5102485"/>
          </a:xfrm>
        </p:spPr>
        <p:txBody>
          <a:bodyPr>
            <a:noAutofit/>
          </a:bodyPr>
          <a:lstStyle/>
          <a:p>
            <a:r>
              <a:rPr lang="en-US"/>
              <a:t>PA0 were already produced (by Taiyo) and </a:t>
            </a:r>
            <a:r>
              <a:rPr lang="en-US">
                <a:solidFill>
                  <a:schemeClr val="accent1"/>
                </a:solidFill>
              </a:rPr>
              <a:t>glued to the Origami</a:t>
            </a:r>
            <a:r>
              <a:rPr lang="en-US"/>
              <a:t> modules, which also the APV chips.</a:t>
            </a:r>
          </a:p>
          <a:p>
            <a:r>
              <a:rPr lang="en-US"/>
              <a:t>At the end of August A 1-DSSD test module was produced at IPMU and it was found that </a:t>
            </a:r>
            <a:r>
              <a:rPr lang="en-US">
                <a:solidFill>
                  <a:schemeClr val="accent2"/>
                </a:solidFill>
              </a:rPr>
              <a:t>many strips were not connected </a:t>
            </a:r>
            <a:r>
              <a:rPr lang="en-US"/>
              <a:t>to the sensor</a:t>
            </a:r>
          </a:p>
          <a:p>
            <a:pPr lvl="1"/>
            <a:r>
              <a:rPr lang="en-US"/>
              <a:t>Wrong noise level and could not see the laser</a:t>
            </a:r>
          </a:p>
          <a:p>
            <a:r>
              <a:rPr lang="en-US"/>
              <a:t>The problem was tracked down to cracks </a:t>
            </a:r>
            <a:br>
              <a:rPr lang="en-US"/>
            </a:br>
            <a:r>
              <a:rPr lang="en-US"/>
              <a:t>in PA0</a:t>
            </a:r>
          </a:p>
          <a:p>
            <a:r>
              <a:rPr lang="en-US"/>
              <a:t>Contract </a:t>
            </a:r>
            <a:r>
              <a:rPr lang="en-US" b="1">
                <a:solidFill>
                  <a:srgbClr val="9C5252"/>
                </a:solidFill>
              </a:rPr>
              <a:t>did not include electrical test </a:t>
            </a:r>
            <a:r>
              <a:rPr lang="en-US"/>
              <a:t>of</a:t>
            </a:r>
            <a:br>
              <a:rPr lang="en-US"/>
            </a:br>
            <a:r>
              <a:rPr lang="en-US"/>
              <a:t>PA0, but only visual inspection</a:t>
            </a:r>
          </a:p>
          <a:p>
            <a:r>
              <a:rPr lang="en-US"/>
              <a:t>Need </a:t>
            </a:r>
            <a:r>
              <a:rPr lang="en-US">
                <a:solidFill>
                  <a:srgbClr val="9C5252"/>
                </a:solidFill>
              </a:rPr>
              <a:t>high magnification </a:t>
            </a:r>
            <a:r>
              <a:rPr lang="en-US"/>
              <a:t>to detect cracks</a:t>
            </a:r>
          </a:p>
          <a:p>
            <a:r>
              <a:rPr lang="en-US"/>
              <a:t>The </a:t>
            </a:r>
            <a:r>
              <a:rPr lang="en-US">
                <a:solidFill>
                  <a:srgbClr val="9C5252"/>
                </a:solidFill>
              </a:rPr>
              <a:t>glue was changed </a:t>
            </a:r>
            <a:r>
              <a:rPr lang="en-US"/>
              <a:t>from protypes</a:t>
            </a:r>
          </a:p>
          <a:p>
            <a:r>
              <a:rPr lang="en-US">
                <a:sym typeface="Wingdings"/>
              </a:rPr>
              <a:t> Inadequate QC/QA</a:t>
            </a:r>
            <a:endParaRPr lang="en-US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Nov 9, 2014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QCG, Qualification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70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363347" y="3048467"/>
            <a:ext cx="2592288" cy="2742613"/>
            <a:chOff x="6395652" y="808655"/>
            <a:chExt cx="2592288" cy="2742613"/>
          </a:xfrm>
        </p:grpSpPr>
        <p:pic>
          <p:nvPicPr>
            <p:cNvPr id="7" name="Picture 4" descr="C:\Users\cozy\Dropbox\Hardware works\SVD\Origami\20140905\6CE-001-012_bottom_255_x1.bmp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95652" y="808655"/>
              <a:ext cx="2592288" cy="2742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円/楕円 5"/>
            <p:cNvSpPr/>
            <p:nvPr/>
          </p:nvSpPr>
          <p:spPr>
            <a:xfrm>
              <a:off x="6804248" y="1988840"/>
              <a:ext cx="1656184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752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4658"/>
            <a:ext cx="5906146" cy="817609"/>
          </a:xfrm>
        </p:spPr>
        <p:txBody>
          <a:bodyPr/>
          <a:lstStyle/>
          <a:p>
            <a:r>
              <a:rPr lang="en-US" sz="4000"/>
              <a:t>PA0 Cracks 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679"/>
            <a:ext cx="6394695" cy="5102485"/>
          </a:xfrm>
        </p:spPr>
        <p:txBody>
          <a:bodyPr/>
          <a:lstStyle/>
          <a:p>
            <a:r>
              <a:rPr lang="en-US"/>
              <a:t>Origin and extent of the cracks</a:t>
            </a:r>
          </a:p>
          <a:p>
            <a:pPr lvl="1"/>
            <a:r>
              <a:rPr lang="en-US"/>
              <a:t>Pre-production PA0 were used in module without this problem</a:t>
            </a:r>
          </a:p>
          <a:p>
            <a:pPr lvl="1"/>
            <a:r>
              <a:rPr lang="en-US"/>
              <a:t>Glue was changed from </a:t>
            </a:r>
            <a:r>
              <a:rPr lang="en-US">
                <a:solidFill>
                  <a:srgbClr val="FF0000"/>
                </a:solidFill>
              </a:rPr>
              <a:t>acrylic </a:t>
            </a:r>
            <a:r>
              <a:rPr lang="en-US"/>
              <a:t>to </a:t>
            </a:r>
            <a:r>
              <a:rPr lang="en-US">
                <a:solidFill>
                  <a:schemeClr val="tx2"/>
                </a:solidFill>
              </a:rPr>
              <a:t>epoxy</a:t>
            </a:r>
            <a:r>
              <a:rPr lang="en-US"/>
              <a:t> to reduce curling</a:t>
            </a:r>
          </a:p>
          <a:p>
            <a:pPr lvl="1"/>
            <a:r>
              <a:rPr lang="en-US"/>
              <a:t>More frequent on the bottom layer</a:t>
            </a:r>
          </a:p>
          <a:p>
            <a:pPr lvl="1"/>
            <a:r>
              <a:rPr lang="en-US"/>
              <a:t>All existing PA0 affected and are unusable</a:t>
            </a:r>
          </a:p>
          <a:p>
            <a:pPr lvl="1"/>
            <a:r>
              <a:rPr lang="en-US"/>
              <a:t>Cracks seem to orginate during the cutting process (</a:t>
            </a:r>
            <a:r>
              <a:rPr lang="en-US">
                <a:solidFill>
                  <a:srgbClr val="FF0000"/>
                </a:solidFill>
              </a:rPr>
              <a:t>blanking</a:t>
            </a:r>
            <a:r>
              <a:rPr lang="en-US"/>
              <a:t>)</a:t>
            </a:r>
          </a:p>
          <a:p>
            <a:r>
              <a:rPr lang="en-US"/>
              <a:t>Several tests performed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Change cutting process</a:t>
            </a:r>
            <a:r>
              <a:rPr lang="en-US"/>
              <a:t> (different</a:t>
            </a:r>
            <a:br>
              <a:rPr lang="en-US"/>
            </a:br>
            <a:r>
              <a:rPr lang="en-US"/>
              <a:t>blanking mold, laser)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Change glue </a:t>
            </a:r>
            <a:r>
              <a:rPr lang="en-US"/>
              <a:t>(back to acrylic)</a:t>
            </a:r>
          </a:p>
          <a:p>
            <a:pPr lvl="1"/>
            <a:r>
              <a:rPr lang="en-US" b="1"/>
              <a:t>Large cracks cured, but appear </a:t>
            </a:r>
            <a:r>
              <a:rPr lang="en-US" b="1">
                <a:solidFill>
                  <a:srgbClr val="FF0000"/>
                </a:solidFill>
              </a:rPr>
              <a:t>small cracks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Nov 9, 2014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QCG, Qualification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71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15448" y="270039"/>
            <a:ext cx="2621230" cy="3892026"/>
            <a:chOff x="6615448" y="270039"/>
            <a:chExt cx="2621230" cy="3892026"/>
          </a:xfrm>
        </p:grpSpPr>
        <p:sp>
          <p:nvSpPr>
            <p:cNvPr id="12" name="TextBox 11"/>
            <p:cNvSpPr txBox="1"/>
            <p:nvPr/>
          </p:nvSpPr>
          <p:spPr>
            <a:xfrm>
              <a:off x="6615448" y="3792733"/>
              <a:ext cx="2621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Fraction of lines w/ cracks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668913" y="270039"/>
              <a:ext cx="2279288" cy="3623895"/>
              <a:chOff x="6668913" y="842266"/>
              <a:chExt cx="2279288" cy="362389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0937"/>
              <a:stretch/>
            </p:blipFill>
            <p:spPr bwMode="auto">
              <a:xfrm>
                <a:off x="6668913" y="842266"/>
                <a:ext cx="2279288" cy="3623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" name="Straight Arrow Connector 8"/>
              <p:cNvCxnSpPr/>
              <p:nvPr/>
            </p:nvCxnSpPr>
            <p:spPr>
              <a:xfrm flipV="1">
                <a:off x="6851895" y="4354507"/>
                <a:ext cx="2096306" cy="1395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7937884" y="1211009"/>
                <a:ext cx="943387" cy="33855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600"/>
                  <a:t>BOTTOM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937883" y="2256641"/>
                <a:ext cx="943387" cy="33855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/>
                  <a:t>TOP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937883" y="3303398"/>
                <a:ext cx="943387" cy="33855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/>
                  <a:t>TOTAL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870484" y="4129154"/>
                <a:ext cx="2010786" cy="1632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812861" y="3440860"/>
              <a:ext cx="2234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0    .25     .50     .75    1</a:t>
              </a:r>
            </a:p>
          </p:txBody>
        </p:sp>
      </p:grpSp>
      <p:pic>
        <p:nvPicPr>
          <p:cNvPr id="20" name="Picture 2" descr="C:\Users\cozy\Dropbox\Hardware works\SVD\Origami\PATaskForce\201410_PA0\OrigamiWithOldGlue\Sample_0203\Origami+z_0203_bottom_c1_crack.bm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278" y="4326164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0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PA0 Correction Stragegy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679"/>
            <a:ext cx="6266558" cy="5102485"/>
          </a:xfrm>
        </p:spPr>
        <p:txBody>
          <a:bodyPr>
            <a:normAutofit fontScale="92500"/>
          </a:bodyPr>
          <a:lstStyle/>
          <a:p>
            <a:r>
              <a:rPr lang="en-US">
                <a:solidFill>
                  <a:srgbClr val="0000FF"/>
                </a:solidFill>
              </a:rPr>
              <a:t>Perform electrical tests</a:t>
            </a:r>
            <a:r>
              <a:rPr lang="en-US"/>
              <a:t> (ongoing)</a:t>
            </a:r>
          </a:p>
          <a:p>
            <a:pPr lvl="1"/>
            <a:r>
              <a:rPr lang="en-US"/>
              <a:t>Non trivial to contact the pads without damage</a:t>
            </a:r>
          </a:p>
          <a:p>
            <a:pPr lvl="1"/>
            <a:r>
              <a:rPr lang="en-US"/>
              <a:t>Large Cracks are confirmed open </a:t>
            </a:r>
          </a:p>
          <a:p>
            <a:pPr lvl="1"/>
            <a:r>
              <a:rPr lang="en-US"/>
              <a:t>Small Cracks seem electrically conductive</a:t>
            </a:r>
          </a:p>
          <a:p>
            <a:pPr lvl="2"/>
            <a:r>
              <a:rPr lang="en-US"/>
              <a:t>undetectable ?</a:t>
            </a:r>
          </a:p>
          <a:p>
            <a:r>
              <a:rPr lang="en-US">
                <a:solidFill>
                  <a:srgbClr val="0000FF"/>
                </a:solidFill>
              </a:rPr>
              <a:t>Reduce the mechanical stress</a:t>
            </a:r>
          </a:p>
          <a:p>
            <a:pPr lvl="1"/>
            <a:r>
              <a:rPr lang="en-US"/>
              <a:t>Improved blanking or laser cutting</a:t>
            </a:r>
          </a:p>
          <a:p>
            <a:pPr lvl="1"/>
            <a:r>
              <a:rPr lang="en-US"/>
              <a:t>Improve the PA support at the bottom</a:t>
            </a:r>
          </a:p>
          <a:p>
            <a:pPr lvl="1"/>
            <a:r>
              <a:rPr lang="en-US"/>
              <a:t>Review the handling procedure to avoid any bending</a:t>
            </a:r>
          </a:p>
          <a:p>
            <a:r>
              <a:rPr lang="en-US">
                <a:solidFill>
                  <a:srgbClr val="0000FF"/>
                </a:solidFill>
              </a:rPr>
              <a:t>Improve the robustness of PA0</a:t>
            </a:r>
          </a:p>
          <a:p>
            <a:pPr lvl="1"/>
            <a:r>
              <a:rPr lang="en-US"/>
              <a:t>Go back to acrylic glue (less rigid)</a:t>
            </a:r>
          </a:p>
          <a:p>
            <a:pPr lvl="1"/>
            <a:r>
              <a:rPr lang="en-US"/>
              <a:t>Change the line pattern to be thicker</a:t>
            </a:r>
          </a:p>
          <a:p>
            <a:pPr lvl="1"/>
            <a:r>
              <a:rPr lang="en-US"/>
              <a:t>Move weak points under the coverlay</a:t>
            </a:r>
          </a:p>
          <a:p>
            <a:r>
              <a:rPr lang="en-US">
                <a:solidFill>
                  <a:srgbClr val="FF0000"/>
                </a:solidFill>
              </a:rPr>
              <a:t>Sample with new design produced: under test</a:t>
            </a:r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Nov 9, 2014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QCG, Qualification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72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2" descr="C:\Users\cozy\Dropbox\Hardware works\SVD\Origami\PATaskForce\201410_PA0\LongStraightSample\DSC_085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263673" y="2562099"/>
            <a:ext cx="5366400" cy="222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578229" y="4689847"/>
            <a:ext cx="1449789" cy="1050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36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039"/>
            <a:ext cx="8229600" cy="683881"/>
          </a:xfrm>
        </p:spPr>
        <p:txBody>
          <a:bodyPr/>
          <a:lstStyle/>
          <a:p>
            <a:r>
              <a:rPr lang="en-US"/>
              <a:t>PA0 Strategy and Lessons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041920"/>
            <a:ext cx="4040188" cy="609600"/>
          </a:xfrm>
        </p:spPr>
        <p:txBody>
          <a:bodyPr/>
          <a:lstStyle/>
          <a:p>
            <a:r>
              <a:rPr lang="en-US"/>
              <a:t>Strategy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8200" y="1041920"/>
            <a:ext cx="4041775" cy="609600"/>
          </a:xfrm>
        </p:spPr>
        <p:txBody>
          <a:bodyPr/>
          <a:lstStyle/>
          <a:p>
            <a:r>
              <a:rPr lang="en-US"/>
              <a:t>Lessons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Nov 9, 2014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F.Forti: QCG, Qualification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73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926032"/>
            <a:ext cx="4041648" cy="443031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How to obtain good PA0</a:t>
            </a:r>
          </a:p>
          <a:p>
            <a:r>
              <a:rPr lang="en-US"/>
              <a:t>Introduce </a:t>
            </a:r>
            <a:r>
              <a:rPr lang="en-US">
                <a:solidFill>
                  <a:srgbClr val="FF0000"/>
                </a:solidFill>
              </a:rPr>
              <a:t>better QA </a:t>
            </a:r>
            <a:r>
              <a:rPr lang="en-US"/>
              <a:t>including electrical test</a:t>
            </a:r>
          </a:p>
          <a:p>
            <a:r>
              <a:rPr lang="en-US">
                <a:solidFill>
                  <a:srgbClr val="FF0000"/>
                </a:solidFill>
              </a:rPr>
              <a:t>Improve the process </a:t>
            </a:r>
            <a:r>
              <a:rPr lang="en-US"/>
              <a:t>at Taiyo</a:t>
            </a:r>
          </a:p>
          <a:p>
            <a:r>
              <a:rPr lang="en-US"/>
              <a:t>Explore </a:t>
            </a:r>
            <a:r>
              <a:rPr lang="en-US">
                <a:solidFill>
                  <a:srgbClr val="FF0000"/>
                </a:solidFill>
              </a:rPr>
              <a:t>backup single-layer </a:t>
            </a:r>
            <a:r>
              <a:rPr lang="en-US"/>
              <a:t>solution</a:t>
            </a:r>
          </a:p>
          <a:p>
            <a:r>
              <a:rPr lang="en-US"/>
              <a:t>Iterations are ongoing</a:t>
            </a:r>
          </a:p>
          <a:p>
            <a:r>
              <a:rPr lang="en-US">
                <a:solidFill>
                  <a:srgbClr val="FF0000"/>
                </a:solidFill>
              </a:rPr>
              <a:t>Task force </a:t>
            </a:r>
            <a:r>
              <a:rPr lang="en-US"/>
              <a:t>instituted</a:t>
            </a:r>
          </a:p>
          <a:p>
            <a:pPr marL="0" indent="0">
              <a:buNone/>
            </a:pPr>
            <a:r>
              <a:rPr lang="en-US"/>
              <a:t>Two possible options to use the good PA0</a:t>
            </a:r>
          </a:p>
          <a:p>
            <a:r>
              <a:rPr lang="en-US"/>
              <a:t>Glue on top of existing PA0 </a:t>
            </a:r>
            <a:r>
              <a:rPr lang="en-US">
                <a:sym typeface="Wingdings"/>
              </a:rPr>
              <a:t>very risky</a:t>
            </a:r>
            <a:endParaRPr lang="en-US"/>
          </a:p>
          <a:p>
            <a:r>
              <a:rPr lang="en-US"/>
              <a:t>Decision to </a:t>
            </a:r>
            <a:r>
              <a:rPr lang="en-US">
                <a:solidFill>
                  <a:srgbClr val="FF0000"/>
                </a:solidFill>
              </a:rPr>
              <a:t>re-produce the full origamis</a:t>
            </a: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4672584" y="1926032"/>
            <a:ext cx="4041648" cy="420000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FF0000"/>
                </a:solidFill>
              </a:rPr>
              <a:t>Specifications</a:t>
            </a:r>
            <a:r>
              <a:rPr lang="en-US"/>
              <a:t> must be available in </a:t>
            </a:r>
            <a:r>
              <a:rPr lang="en-US">
                <a:solidFill>
                  <a:srgbClr val="FF0000"/>
                </a:solidFill>
              </a:rPr>
              <a:t>english</a:t>
            </a:r>
            <a:r>
              <a:rPr lang="en-US"/>
              <a:t> and systematically </a:t>
            </a:r>
            <a:r>
              <a:rPr lang="en-US">
                <a:solidFill>
                  <a:srgbClr val="FF0000"/>
                </a:solidFill>
              </a:rPr>
              <a:t>reviewed</a:t>
            </a:r>
            <a:r>
              <a:rPr lang="en-US"/>
              <a:t> by experts, including all details on testing procedure, acceptance criteria etc.</a:t>
            </a:r>
          </a:p>
          <a:p>
            <a:r>
              <a:rPr lang="en-US"/>
              <a:t>Companies must be </a:t>
            </a:r>
            <a:r>
              <a:rPr lang="en-US">
                <a:solidFill>
                  <a:srgbClr val="FF0000"/>
                </a:solidFill>
              </a:rPr>
              <a:t>monitored</a:t>
            </a:r>
            <a:r>
              <a:rPr lang="en-US"/>
              <a:t> closely and their testing procedure known in detail</a:t>
            </a:r>
          </a:p>
          <a:p>
            <a:r>
              <a:rPr lang="en-US">
                <a:solidFill>
                  <a:srgbClr val="FF0000"/>
                </a:solidFill>
              </a:rPr>
              <a:t>No change</a:t>
            </a:r>
            <a:r>
              <a:rPr lang="en-US"/>
              <a:t> should be implemented unless communicated and properly verified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22439" y="357008"/>
            <a:ext cx="8965384" cy="649955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205986" y="1345977"/>
            <a:ext cx="3147391" cy="1265361"/>
          </a:xfrm>
          <a:prstGeom prst="roundRect">
            <a:avLst>
              <a:gd name="adj" fmla="val 111"/>
            </a:avLst>
          </a:prstGeom>
          <a:solidFill>
            <a:srgbClr val="C7FFC1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2077134" y="1330141"/>
            <a:ext cx="1441" cy="1295592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V="1">
            <a:off x="187259" y="1590700"/>
            <a:ext cx="3167558" cy="18714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87259" y="1851257"/>
            <a:ext cx="3167558" cy="1871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187259" y="2342143"/>
            <a:ext cx="3167558" cy="18714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3971332" y="944342"/>
            <a:ext cx="1604665" cy="3024488"/>
          </a:xfrm>
          <a:prstGeom prst="roundRect">
            <a:avLst>
              <a:gd name="adj" fmla="val 88"/>
            </a:avLst>
          </a:prstGeom>
          <a:solidFill>
            <a:srgbClr val="FFF1C1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3952605" y="1669874"/>
            <a:ext cx="1675248" cy="144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3952605" y="2388209"/>
            <a:ext cx="1675248" cy="1439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3952605" y="3368539"/>
            <a:ext cx="1675248" cy="144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289532" y="978892"/>
            <a:ext cx="786488" cy="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evt tag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2196692" y="1032156"/>
            <a:ext cx="1508155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ptr to hit buffer</a:t>
            </a: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V="1">
            <a:off x="3154594" y="1297033"/>
            <a:ext cx="930533" cy="135317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3274151" y="1682831"/>
            <a:ext cx="823940" cy="25192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3180522" y="2441472"/>
            <a:ext cx="903165" cy="1155956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916128" y="1333021"/>
            <a:ext cx="1441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1</a:t>
            </a:r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>
            <a:off x="3952605" y="2388209"/>
            <a:ext cx="1675248" cy="1439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916128" y="1626688"/>
            <a:ext cx="1441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2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916128" y="2313352"/>
            <a:ext cx="1441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n</a:t>
            </a: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4164353" y="1178990"/>
            <a:ext cx="1149482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PXD hits 1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4164353" y="1936191"/>
            <a:ext cx="1148041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PXD hits 2</a:t>
            </a:r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4151388" y="3584472"/>
            <a:ext cx="1149482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PXD hits n</a:t>
            </a:r>
          </a:p>
        </p:txBody>
      </p:sp>
      <p:sp>
        <p:nvSpPr>
          <p:cNvPr id="19479" name="AutoShape 23"/>
          <p:cNvSpPr>
            <a:spLocks noChangeArrowheads="1"/>
          </p:cNvSpPr>
          <p:nvPr/>
        </p:nvSpPr>
        <p:spPr bwMode="auto">
          <a:xfrm>
            <a:off x="2353702" y="584456"/>
            <a:ext cx="1728544" cy="345491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FE7F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2857861" y="303745"/>
            <a:ext cx="613633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DHH</a:t>
            </a:r>
          </a:p>
        </p:txBody>
      </p:sp>
      <p:sp>
        <p:nvSpPr>
          <p:cNvPr id="19481" name="Line 25"/>
          <p:cNvSpPr>
            <a:spLocks noChangeShapeType="1"/>
          </p:cNvSpPr>
          <p:nvPr/>
        </p:nvSpPr>
        <p:spPr bwMode="auto">
          <a:xfrm flipV="1">
            <a:off x="187259" y="2080146"/>
            <a:ext cx="3167558" cy="18714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870034" y="1855577"/>
            <a:ext cx="46095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3</a:t>
            </a:r>
          </a:p>
        </p:txBody>
      </p:sp>
      <p:sp>
        <p:nvSpPr>
          <p:cNvPr id="19483" name="Line 27"/>
          <p:cNvSpPr>
            <a:spLocks noChangeShapeType="1"/>
          </p:cNvSpPr>
          <p:nvPr/>
        </p:nvSpPr>
        <p:spPr bwMode="auto">
          <a:xfrm>
            <a:off x="3952605" y="2975544"/>
            <a:ext cx="1675248" cy="1439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4164353" y="2490416"/>
            <a:ext cx="1148041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PXD hits 3</a:t>
            </a:r>
          </a:p>
        </p:txBody>
      </p:sp>
      <p:sp>
        <p:nvSpPr>
          <p:cNvPr id="19485" name="Line 29"/>
          <p:cNvSpPr>
            <a:spLocks noChangeShapeType="1"/>
          </p:cNvSpPr>
          <p:nvPr/>
        </p:nvSpPr>
        <p:spPr bwMode="auto">
          <a:xfrm>
            <a:off x="3203569" y="1966421"/>
            <a:ext cx="810976" cy="665071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86" name="AutoShape 30"/>
          <p:cNvSpPr>
            <a:spLocks noChangeArrowheads="1"/>
          </p:cNvSpPr>
          <p:nvPr/>
        </p:nvSpPr>
        <p:spPr bwMode="auto">
          <a:xfrm>
            <a:off x="785048" y="4848393"/>
            <a:ext cx="3854654" cy="398755"/>
          </a:xfrm>
          <a:prstGeom prst="roundRect">
            <a:avLst>
              <a:gd name="adj" fmla="val 361"/>
            </a:avLst>
          </a:prstGeom>
          <a:solidFill>
            <a:srgbClr val="CCFFFF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87" name="Line 31"/>
          <p:cNvSpPr>
            <a:spLocks noChangeShapeType="1"/>
          </p:cNvSpPr>
          <p:nvPr/>
        </p:nvSpPr>
        <p:spPr bwMode="auto">
          <a:xfrm>
            <a:off x="1688212" y="4822481"/>
            <a:ext cx="1441" cy="39875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88" name="Line 32"/>
          <p:cNvSpPr>
            <a:spLocks noChangeShapeType="1"/>
          </p:cNvSpPr>
          <p:nvPr/>
        </p:nvSpPr>
        <p:spPr bwMode="auto">
          <a:xfrm flipH="1">
            <a:off x="2990383" y="4835438"/>
            <a:ext cx="15845" cy="439061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89" name="Text Box 33"/>
          <p:cNvSpPr txBox="1">
            <a:spLocks noChangeArrowheads="1"/>
          </p:cNvSpPr>
          <p:nvPr/>
        </p:nvSpPr>
        <p:spPr bwMode="auto">
          <a:xfrm>
            <a:off x="838344" y="4929008"/>
            <a:ext cx="786488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evt tag</a:t>
            </a:r>
          </a:p>
        </p:txBody>
      </p:sp>
      <p:sp>
        <p:nvSpPr>
          <p:cNvPr id="19490" name="Text Box 34"/>
          <p:cNvSpPr txBox="1">
            <a:spLocks noChangeArrowheads="1"/>
          </p:cNvSpPr>
          <p:nvPr/>
        </p:nvSpPr>
        <p:spPr bwMode="auto">
          <a:xfrm>
            <a:off x="1702617" y="4929008"/>
            <a:ext cx="1283445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take/discard</a:t>
            </a:r>
          </a:p>
        </p:txBody>
      </p:sp>
      <p:sp>
        <p:nvSpPr>
          <p:cNvPr id="19491" name="Text Box 35"/>
          <p:cNvSpPr txBox="1">
            <a:spLocks noChangeArrowheads="1"/>
          </p:cNvSpPr>
          <p:nvPr/>
        </p:nvSpPr>
        <p:spPr bwMode="auto">
          <a:xfrm>
            <a:off x="3164677" y="4893019"/>
            <a:ext cx="1008318" cy="42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RoI ID</a:t>
            </a:r>
          </a:p>
        </p:txBody>
      </p:sp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1688129" y="5382465"/>
            <a:ext cx="718870" cy="60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81639" tIns="55220" rIns="81639" bIns="40820">
            <a:spAutoFit/>
          </a:bodyPr>
          <a:lstStyle/>
          <a:p>
            <a:pPr rtl="1"/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.........</a:t>
            </a:r>
          </a:p>
        </p:txBody>
      </p:sp>
      <p:sp>
        <p:nvSpPr>
          <p:cNvPr id="19493" name="AutoShape 37"/>
          <p:cNvSpPr>
            <a:spLocks noChangeArrowheads="1"/>
          </p:cNvSpPr>
          <p:nvPr/>
        </p:nvSpPr>
        <p:spPr bwMode="auto">
          <a:xfrm>
            <a:off x="1688212" y="6060491"/>
            <a:ext cx="903165" cy="345491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FE7F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94" name="Text Box 38"/>
          <p:cNvSpPr txBox="1">
            <a:spLocks noChangeArrowheads="1"/>
          </p:cNvSpPr>
          <p:nvPr/>
        </p:nvSpPr>
        <p:spPr bwMode="auto">
          <a:xfrm>
            <a:off x="1812091" y="6486597"/>
            <a:ext cx="540171" cy="3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/>
          <a:p>
            <a:r>
              <a:rPr lang="en-US" altLang="en-US">
                <a:solidFill>
                  <a:srgbClr val="000000"/>
                </a:solidFill>
                <a:ea typeface="VL Gothic" charset="0"/>
                <a:cs typeface="VL Gothic" charset="0"/>
              </a:rPr>
              <a:t>HLT</a:t>
            </a:r>
          </a:p>
        </p:txBody>
      </p:sp>
      <p:sp>
        <p:nvSpPr>
          <p:cNvPr id="19495" name="Text Box 39"/>
          <p:cNvSpPr txBox="1">
            <a:spLocks noChangeArrowheads="1"/>
          </p:cNvSpPr>
          <p:nvPr/>
        </p:nvSpPr>
        <p:spPr bwMode="auto">
          <a:xfrm>
            <a:off x="439339" y="5409817"/>
            <a:ext cx="1320896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1, 3, 4, 2, ....</a:t>
            </a:r>
          </a:p>
        </p:txBody>
      </p:sp>
      <p:sp>
        <p:nvSpPr>
          <p:cNvPr id="19496" name="AutoShape 40"/>
          <p:cNvSpPr>
            <a:spLocks noChangeArrowheads="1"/>
          </p:cNvSpPr>
          <p:nvPr/>
        </p:nvSpPr>
        <p:spPr bwMode="auto">
          <a:xfrm>
            <a:off x="5583199" y="2405483"/>
            <a:ext cx="917569" cy="385798"/>
          </a:xfrm>
          <a:prstGeom prst="rightArrow">
            <a:avLst>
              <a:gd name="adj1" fmla="val 50000"/>
              <a:gd name="adj2" fmla="val 59422"/>
            </a:avLst>
          </a:prstGeom>
          <a:solidFill>
            <a:srgbClr val="7DA647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97" name="AutoShape 41"/>
          <p:cNvSpPr>
            <a:spLocks noChangeArrowheads="1"/>
          </p:cNvSpPr>
          <p:nvPr/>
        </p:nvSpPr>
        <p:spPr bwMode="auto">
          <a:xfrm>
            <a:off x="6484923" y="2185232"/>
            <a:ext cx="2128991" cy="2226979"/>
          </a:xfrm>
          <a:prstGeom prst="roundRect">
            <a:avLst>
              <a:gd name="adj" fmla="val 65"/>
            </a:avLst>
          </a:prstGeom>
          <a:solidFill>
            <a:srgbClr val="F5F5F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98" name="Line 42"/>
          <p:cNvSpPr>
            <a:spLocks noChangeShapeType="1"/>
          </p:cNvSpPr>
          <p:nvPr/>
        </p:nvSpPr>
        <p:spPr bwMode="auto">
          <a:xfrm>
            <a:off x="6487804" y="2582547"/>
            <a:ext cx="2153479" cy="144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499" name="Text Box 43"/>
          <p:cNvSpPr txBox="1">
            <a:spLocks noChangeArrowheads="1"/>
          </p:cNvSpPr>
          <p:nvPr/>
        </p:nvSpPr>
        <p:spPr bwMode="auto">
          <a:xfrm>
            <a:off x="6804703" y="4063841"/>
            <a:ext cx="1377074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Reduced hits</a:t>
            </a:r>
          </a:p>
        </p:txBody>
      </p:sp>
      <p:sp>
        <p:nvSpPr>
          <p:cNvPr id="19500" name="Text Box 44"/>
          <p:cNvSpPr txBox="1">
            <a:spLocks noChangeArrowheads="1"/>
          </p:cNvSpPr>
          <p:nvPr/>
        </p:nvSpPr>
        <p:spPr bwMode="auto">
          <a:xfrm>
            <a:off x="6676504" y="2212584"/>
            <a:ext cx="1656522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evt 1 assoc, hits</a:t>
            </a:r>
          </a:p>
        </p:txBody>
      </p:sp>
      <p:sp>
        <p:nvSpPr>
          <p:cNvPr id="19501" name="Line 45"/>
          <p:cNvSpPr>
            <a:spLocks noChangeShapeType="1"/>
          </p:cNvSpPr>
          <p:nvPr/>
        </p:nvSpPr>
        <p:spPr bwMode="auto">
          <a:xfrm>
            <a:off x="6487804" y="2909325"/>
            <a:ext cx="2153479" cy="1439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502" name="Text Box 46"/>
          <p:cNvSpPr txBox="1">
            <a:spLocks noChangeArrowheads="1"/>
          </p:cNvSpPr>
          <p:nvPr/>
        </p:nvSpPr>
        <p:spPr bwMode="auto">
          <a:xfrm>
            <a:off x="6558386" y="2563833"/>
            <a:ext cx="2010873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evt 3 discard packet</a:t>
            </a:r>
          </a:p>
        </p:txBody>
      </p:sp>
      <p:sp>
        <p:nvSpPr>
          <p:cNvPr id="19503" name="Line 47"/>
          <p:cNvSpPr>
            <a:spLocks noChangeShapeType="1"/>
          </p:cNvSpPr>
          <p:nvPr/>
        </p:nvSpPr>
        <p:spPr bwMode="auto">
          <a:xfrm flipV="1">
            <a:off x="6473399" y="3228903"/>
            <a:ext cx="2140514" cy="1583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504" name="Line 48"/>
          <p:cNvSpPr>
            <a:spLocks noChangeShapeType="1"/>
          </p:cNvSpPr>
          <p:nvPr/>
        </p:nvSpPr>
        <p:spPr bwMode="auto">
          <a:xfrm flipV="1">
            <a:off x="6473399" y="3620460"/>
            <a:ext cx="2140514" cy="1583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505" name="Text Box 49"/>
          <p:cNvSpPr txBox="1">
            <a:spLocks noChangeArrowheads="1"/>
          </p:cNvSpPr>
          <p:nvPr/>
        </p:nvSpPr>
        <p:spPr bwMode="auto">
          <a:xfrm>
            <a:off x="6558386" y="2890610"/>
            <a:ext cx="2010873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evt 4 discard packet</a:t>
            </a:r>
          </a:p>
        </p:txBody>
      </p:sp>
      <p:sp>
        <p:nvSpPr>
          <p:cNvPr id="19506" name="Text Box 50"/>
          <p:cNvSpPr txBox="1">
            <a:spLocks noChangeArrowheads="1"/>
          </p:cNvSpPr>
          <p:nvPr/>
        </p:nvSpPr>
        <p:spPr bwMode="auto">
          <a:xfrm>
            <a:off x="6676504" y="3257695"/>
            <a:ext cx="1655081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evt 2 assoc, hits</a:t>
            </a:r>
          </a:p>
        </p:txBody>
      </p:sp>
      <p:sp>
        <p:nvSpPr>
          <p:cNvPr id="19507" name="AutoShape 51"/>
          <p:cNvSpPr>
            <a:spLocks noChangeArrowheads="1"/>
          </p:cNvSpPr>
          <p:nvPr/>
        </p:nvSpPr>
        <p:spPr bwMode="auto">
          <a:xfrm>
            <a:off x="7072628" y="1488492"/>
            <a:ext cx="890200" cy="584456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FE7F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508" name="Text Box 52"/>
          <p:cNvSpPr txBox="1">
            <a:spLocks noChangeArrowheads="1"/>
          </p:cNvSpPr>
          <p:nvPr/>
        </p:nvSpPr>
        <p:spPr bwMode="auto">
          <a:xfrm>
            <a:off x="6713956" y="1128605"/>
            <a:ext cx="1574415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Event Builder 2</a:t>
            </a:r>
          </a:p>
        </p:txBody>
      </p:sp>
      <p:sp>
        <p:nvSpPr>
          <p:cNvPr id="19509" name="Text Box 53"/>
          <p:cNvSpPr txBox="1">
            <a:spLocks noChangeArrowheads="1"/>
          </p:cNvSpPr>
          <p:nvPr/>
        </p:nvSpPr>
        <p:spPr bwMode="auto">
          <a:xfrm>
            <a:off x="4799592" y="5119028"/>
            <a:ext cx="3494541" cy="170730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take:</a:t>
            </a:r>
          </a:p>
          <a:p>
            <a:r>
              <a:rPr lang="en-US" altLang="en-US"/>
              <a:t> * </a:t>
            </a:r>
            <a:r>
              <a:rPr lang="en-US" altLang="en-US">
                <a:solidFill>
                  <a:srgbClr val="0000FF"/>
                </a:solidFill>
              </a:rPr>
              <a:t>hit-track association</a:t>
            </a:r>
          </a:p>
          <a:p>
            <a:r>
              <a:rPr lang="en-US" altLang="en-US"/>
              <a:t> * copy assoc hits to output buffer</a:t>
            </a:r>
          </a:p>
          <a:p>
            <a:r>
              <a:rPr lang="en-US" altLang="en-US"/>
              <a:t> * release hit buffer/event list</a:t>
            </a:r>
          </a:p>
          <a:p>
            <a:r>
              <a:rPr lang="en-US" altLang="en-US"/>
              <a:t>discard:</a:t>
            </a:r>
          </a:p>
          <a:p>
            <a:r>
              <a:rPr lang="en-US" altLang="en-US"/>
              <a:t> * put discard packet in output buffer</a:t>
            </a:r>
          </a:p>
          <a:p>
            <a:r>
              <a:rPr lang="en-US" altLang="en-US"/>
              <a:t> * release hit buffer/event list</a:t>
            </a:r>
          </a:p>
        </p:txBody>
      </p:sp>
      <p:sp>
        <p:nvSpPr>
          <p:cNvPr id="19510" name="Text Box 54"/>
          <p:cNvSpPr txBox="1">
            <a:spLocks noChangeArrowheads="1"/>
          </p:cNvSpPr>
          <p:nvPr/>
        </p:nvSpPr>
        <p:spPr bwMode="auto">
          <a:xfrm>
            <a:off x="449421" y="607489"/>
            <a:ext cx="1192696" cy="36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84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</a:rPr>
              <a:t>Event list</a:t>
            </a:r>
          </a:p>
        </p:txBody>
      </p:sp>
      <p:sp>
        <p:nvSpPr>
          <p:cNvPr id="19511" name="Text Box 55"/>
          <p:cNvSpPr txBox="1">
            <a:spLocks noChangeArrowheads="1"/>
          </p:cNvSpPr>
          <p:nvPr/>
        </p:nvSpPr>
        <p:spPr bwMode="auto">
          <a:xfrm>
            <a:off x="4227732" y="490886"/>
            <a:ext cx="1194136" cy="36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84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</a:rPr>
              <a:t>Hit buffer</a:t>
            </a:r>
          </a:p>
        </p:txBody>
      </p:sp>
      <p:sp>
        <p:nvSpPr>
          <p:cNvPr id="19512" name="Text Box 56"/>
          <p:cNvSpPr txBox="1">
            <a:spLocks noChangeArrowheads="1"/>
          </p:cNvSpPr>
          <p:nvPr/>
        </p:nvSpPr>
        <p:spPr bwMode="auto">
          <a:xfrm>
            <a:off x="6719717" y="4422288"/>
            <a:ext cx="1643557" cy="36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84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</a:rPr>
              <a:t>Output buffer</a:t>
            </a:r>
          </a:p>
        </p:txBody>
      </p:sp>
      <p:sp>
        <p:nvSpPr>
          <p:cNvPr id="19513" name="Text Box 57"/>
          <p:cNvSpPr txBox="1">
            <a:spLocks noChangeArrowheads="1"/>
          </p:cNvSpPr>
          <p:nvPr/>
        </p:nvSpPr>
        <p:spPr bwMode="auto">
          <a:xfrm>
            <a:off x="502719" y="4432365"/>
            <a:ext cx="556015" cy="36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8421" rIns="81639" bIns="40820"/>
          <a:lstStyle/>
          <a:p>
            <a:r>
              <a:rPr lang="en-US" altLang="en-US" sz="2000">
                <a:solidFill>
                  <a:srgbClr val="0000FF"/>
                </a:solidFill>
                <a:ea typeface="VL Gothic" charset="0"/>
                <a:cs typeface="VL Gothic" charset="0"/>
              </a:rPr>
              <a:t>RoI</a:t>
            </a:r>
          </a:p>
        </p:txBody>
      </p:sp>
      <p:sp>
        <p:nvSpPr>
          <p:cNvPr id="19514" name="Text Box 58"/>
          <p:cNvSpPr txBox="1">
            <a:spLocks noChangeArrowheads="1"/>
          </p:cNvSpPr>
          <p:nvPr/>
        </p:nvSpPr>
        <p:spPr bwMode="auto">
          <a:xfrm>
            <a:off x="6132012" y="574379"/>
            <a:ext cx="2538079" cy="54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b="1" i="1">
                <a:solidFill>
                  <a:srgbClr val="FF0000"/>
                </a:solidFill>
              </a:rPr>
              <a:t>* Event sequence is the </a:t>
            </a:r>
          </a:p>
          <a:p>
            <a:r>
              <a:rPr lang="en-US" altLang="en-US" b="1" i="1">
                <a:solidFill>
                  <a:srgbClr val="FF0000"/>
                </a:solidFill>
              </a:rPr>
              <a:t>  same as that of RoI</a:t>
            </a:r>
          </a:p>
        </p:txBody>
      </p:sp>
      <p:sp>
        <p:nvSpPr>
          <p:cNvPr id="19515" name="Text Box 59"/>
          <p:cNvSpPr txBox="1">
            <a:spLocks noChangeArrowheads="1"/>
          </p:cNvSpPr>
          <p:nvPr/>
        </p:nvSpPr>
        <p:spPr bwMode="auto">
          <a:xfrm>
            <a:off x="-7203" y="10077"/>
            <a:ext cx="5319596" cy="44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3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sz="2500">
                <a:solidFill>
                  <a:srgbClr val="FFFF00"/>
                </a:solidFill>
              </a:rPr>
              <a:t>RoI matching in PXD R/O (Concept)</a:t>
            </a:r>
          </a:p>
        </p:txBody>
      </p:sp>
      <p:sp>
        <p:nvSpPr>
          <p:cNvPr id="19516" name="Text Box 60"/>
          <p:cNvSpPr txBox="1">
            <a:spLocks noChangeArrowheads="1"/>
          </p:cNvSpPr>
          <p:nvPr/>
        </p:nvSpPr>
        <p:spPr bwMode="auto">
          <a:xfrm>
            <a:off x="584824" y="5703484"/>
            <a:ext cx="1025603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i="1"/>
              <a:t>disorderd</a:t>
            </a:r>
          </a:p>
        </p:txBody>
      </p:sp>
      <p:sp>
        <p:nvSpPr>
          <p:cNvPr id="19517" name="Text Box 61"/>
          <p:cNvSpPr txBox="1">
            <a:spLocks noChangeArrowheads="1"/>
          </p:cNvSpPr>
          <p:nvPr/>
        </p:nvSpPr>
        <p:spPr bwMode="auto">
          <a:xfrm>
            <a:off x="2927002" y="3472187"/>
            <a:ext cx="3524791" cy="131430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pPr algn="ctr"/>
            <a:r>
              <a:rPr lang="en-US" altLang="en-US" sz="2200">
                <a:solidFill>
                  <a:srgbClr val="FFFFFF"/>
                </a:solidFill>
              </a:rPr>
              <a:t>Required buffer size: </a:t>
            </a:r>
          </a:p>
          <a:p>
            <a:pPr algn="ctr"/>
            <a:r>
              <a:rPr lang="en-US" altLang="en-US" sz="2200">
                <a:solidFill>
                  <a:srgbClr val="FFFFFF"/>
                </a:solidFill>
              </a:rPr>
              <a:t>&gt;100GB in total</a:t>
            </a:r>
          </a:p>
          <a:p>
            <a:pPr algn="ctr"/>
            <a:r>
              <a:rPr lang="en-US" altLang="en-US" sz="2200">
                <a:solidFill>
                  <a:srgbClr val="FFFFFF"/>
                </a:solidFill>
              </a:rPr>
              <a:t>  allowing up to 5 sec</a:t>
            </a:r>
          </a:p>
          <a:p>
            <a:pPr algn="ctr"/>
            <a:r>
              <a:rPr lang="en-US" altLang="en-US" sz="2200">
                <a:solidFill>
                  <a:srgbClr val="FFFFFF"/>
                </a:solidFill>
              </a:rPr>
              <a:t>HLT latency (typically 1sec)</a:t>
            </a:r>
          </a:p>
        </p:txBody>
      </p:sp>
      <p:sp>
        <p:nvSpPr>
          <p:cNvPr id="19518" name="Text Box 62"/>
          <p:cNvSpPr txBox="1">
            <a:spLocks noChangeArrowheads="1"/>
          </p:cNvSpPr>
          <p:nvPr/>
        </p:nvSpPr>
        <p:spPr bwMode="auto">
          <a:xfrm>
            <a:off x="2154919" y="3485143"/>
            <a:ext cx="688537" cy="39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 sz="2200">
                <a:solidFill>
                  <a:srgbClr val="FF0000"/>
                </a:solidFill>
              </a:rPr>
              <a:t>LUT</a:t>
            </a:r>
          </a:p>
        </p:txBody>
      </p:sp>
      <p:sp>
        <p:nvSpPr>
          <p:cNvPr id="19519" name="Line 63"/>
          <p:cNvSpPr>
            <a:spLocks noChangeShapeType="1"/>
          </p:cNvSpPr>
          <p:nvPr/>
        </p:nvSpPr>
        <p:spPr bwMode="auto">
          <a:xfrm>
            <a:off x="1162447" y="1330141"/>
            <a:ext cx="1440" cy="1295592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520" name="Text Box 64"/>
          <p:cNvSpPr txBox="1">
            <a:spLocks noChangeArrowheads="1"/>
          </p:cNvSpPr>
          <p:nvPr/>
        </p:nvSpPr>
        <p:spPr bwMode="auto">
          <a:xfrm>
            <a:off x="1214303" y="1014881"/>
            <a:ext cx="753357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VL Gothic" charset="0"/>
                <a:cs typeface="VL Gothic" charset="0"/>
              </a:defRPr>
            </a:lvl9pPr>
          </a:lstStyle>
          <a:p>
            <a:r>
              <a:rPr lang="en-US" altLang="en-US"/>
              <a:t>RoI ID</a:t>
            </a:r>
          </a:p>
        </p:txBody>
      </p:sp>
      <p:sp>
        <p:nvSpPr>
          <p:cNvPr id="19521" name="Line 65"/>
          <p:cNvSpPr>
            <a:spLocks noChangeShapeType="1"/>
          </p:cNvSpPr>
          <p:nvPr/>
        </p:nvSpPr>
        <p:spPr bwMode="auto">
          <a:xfrm>
            <a:off x="1973422" y="2609899"/>
            <a:ext cx="20166" cy="2179474"/>
          </a:xfrm>
          <a:prstGeom prst="line">
            <a:avLst/>
          </a:prstGeom>
          <a:noFill/>
          <a:ln w="27432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291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39366" y="1234645"/>
            <a:ext cx="8458126" cy="2289144"/>
          </a:xfrm>
          <a:prstGeom prst="round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50000"/>
                </a:schemeClr>
              </a:gs>
              <a:gs pos="35000">
                <a:schemeClr val="accent4">
                  <a:tint val="37000"/>
                  <a:satMod val="300000"/>
                  <a:alpha val="50000"/>
                </a:schemeClr>
              </a:gs>
              <a:gs pos="100000">
                <a:schemeClr val="accent4">
                  <a:tint val="15000"/>
                  <a:satMod val="350000"/>
                  <a:alpha val="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直線コネクタ 89"/>
          <p:cNvCxnSpPr/>
          <p:nvPr/>
        </p:nvCxnSpPr>
        <p:spPr>
          <a:xfrm flipV="1">
            <a:off x="5473296" y="3715137"/>
            <a:ext cx="0" cy="243046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2" name="直線コネクタ 91"/>
          <p:cNvCxnSpPr/>
          <p:nvPr/>
        </p:nvCxnSpPr>
        <p:spPr>
          <a:xfrm flipV="1">
            <a:off x="6912829" y="3715137"/>
            <a:ext cx="4432" cy="155078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5473296" y="4510095"/>
            <a:ext cx="816258" cy="857109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2855053" y="5114763"/>
            <a:ext cx="2618243" cy="2524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2855053" y="4627745"/>
            <a:ext cx="4052325" cy="487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II VXD 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役割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42762" y="1310326"/>
                <a:ext cx="8354729" cy="226059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kumimoji="1" lang="en-US" altLang="ja-JP" sz="2800" dirty="0" smtClean="0"/>
                  <a:t>Belle II VXD </a:t>
                </a:r>
                <a:r>
                  <a:rPr kumimoji="1" lang="ja-JP" altLang="en-US" sz="2800" dirty="0" smtClean="0"/>
                  <a:t>の</a:t>
                </a:r>
                <a:r>
                  <a:rPr lang="en-US" altLang="ja-JP" sz="2800" dirty="0" smtClean="0"/>
                  <a:t> </a:t>
                </a:r>
                <a:r>
                  <a:rPr kumimoji="1" lang="ja-JP" altLang="en-US" sz="2800" dirty="0" smtClean="0"/>
                  <a:t>役割</a:t>
                </a:r>
                <a:endParaRPr kumimoji="1" lang="en-US" altLang="ja-JP" sz="2800" dirty="0" smtClean="0"/>
              </a:p>
              <a:p>
                <a:pPr lvl="1"/>
                <a:r>
                  <a:rPr lang="en-US" altLang="ja-JP" sz="2400" dirty="0" smtClean="0"/>
                  <a:t>IR</a:t>
                </a:r>
                <a:r>
                  <a:rPr lang="ja-JP" altLang="en-US" sz="2400" dirty="0" smtClean="0"/>
                  <a:t>付近での荷電</a:t>
                </a:r>
                <a:r>
                  <a:rPr kumimoji="1" lang="ja-JP" altLang="en-US" sz="2400" dirty="0" smtClean="0"/>
                  <a:t>粒子の</a:t>
                </a:r>
                <a:r>
                  <a:rPr lang="ja-JP" altLang="en-US" sz="2400" dirty="0"/>
                  <a:t>飛跡</a:t>
                </a:r>
                <a:r>
                  <a:rPr lang="ja-JP" altLang="en-US" sz="2400" dirty="0" smtClean="0"/>
                  <a:t>を精密測定し、その</a:t>
                </a:r>
                <a:r>
                  <a:rPr kumimoji="1" lang="ja-JP" altLang="en-US" sz="2400" dirty="0" smtClean="0"/>
                  <a:t>生成位置を高精度で決定する。</a:t>
                </a:r>
                <a:endParaRPr kumimoji="1" lang="en-US" altLang="ja-JP" sz="2400" dirty="0" smtClean="0"/>
              </a:p>
              <a:p>
                <a:pPr lvl="2"/>
                <a:r>
                  <a:rPr kumimoji="1" lang="ja-JP" altLang="en-US" sz="2200" dirty="0" smtClean="0">
                    <a:solidFill>
                      <a:schemeClr val="accent6"/>
                    </a:solidFill>
                  </a:rPr>
                  <a:t>中性中間子系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200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kumimoji="1" lang="en-US" altLang="ja-JP" sz="2200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kumimoji="1" lang="en-US" altLang="ja-JP" sz="2200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ja-JP" sz="2200" dirty="0" smtClean="0">
                    <a:solidFill>
                      <a:schemeClr val="accent6"/>
                    </a:solidFill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200" b="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ja-JP" sz="2200" b="0" i="1" dirty="0" smtClean="0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kumimoji="1" lang="en-US" altLang="ja-JP" sz="2200" b="0" i="1" dirty="0" smtClean="0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kumimoji="1" lang="en-US" altLang="ja-JP" sz="2200" b="0" i="1" dirty="0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ja-JP" altLang="en-US" sz="2200" dirty="0" smtClean="0">
                    <a:solidFill>
                      <a:schemeClr val="accent6"/>
                    </a:solidFill>
                  </a:rPr>
                  <a:t>での</a:t>
                </a:r>
                <a:r>
                  <a:rPr kumimoji="1" lang="en-US" altLang="ja-JP" sz="2200" dirty="0" smtClean="0">
                    <a:solidFill>
                      <a:schemeClr val="accent6"/>
                    </a:solidFill>
                  </a:rPr>
                  <a:t>CP</a:t>
                </a:r>
                <a:r>
                  <a:rPr kumimoji="1" lang="ja-JP" altLang="en-US" sz="2200" dirty="0" smtClean="0">
                    <a:solidFill>
                      <a:schemeClr val="accent6"/>
                    </a:solidFill>
                  </a:rPr>
                  <a:t>対称性の破れ</a:t>
                </a:r>
                <a:endParaRPr kumimoji="1" lang="en-US" altLang="ja-JP" sz="2200" dirty="0" smtClean="0">
                  <a:solidFill>
                    <a:schemeClr val="accent6"/>
                  </a:solidFill>
                </a:endParaRPr>
              </a:p>
              <a:p>
                <a:pPr lvl="2"/>
                <a:r>
                  <a:rPr lang="ja-JP" altLang="en-US" sz="2200" dirty="0" smtClean="0"/>
                  <a:t>親粒子の同定</a:t>
                </a:r>
                <a:endParaRPr lang="en-US" altLang="ja-JP" sz="2200" dirty="0" smtClean="0"/>
              </a:p>
              <a:p>
                <a:pPr lvl="2"/>
                <a:r>
                  <a:rPr lang="ja-JP" altLang="en-US" sz="2200" dirty="0"/>
                  <a:t>低運動量の荷電粒子の測</a:t>
                </a:r>
                <a:r>
                  <a:rPr lang="ja-JP" altLang="en-US" sz="2200" dirty="0" smtClean="0"/>
                  <a:t>定</a:t>
                </a:r>
                <a:endParaRPr lang="en-US" altLang="ja-JP" sz="2200" dirty="0" smtClean="0"/>
              </a:p>
              <a:p>
                <a:pPr lvl="2"/>
                <a:r>
                  <a:rPr kumimoji="1" lang="ja-JP" altLang="en-US" sz="2200" dirty="0" smtClean="0"/>
                  <a:t>バックグラウンド除去</a:t>
                </a:r>
                <a:endParaRPr kumimoji="1" lang="en-US" altLang="ja-JP" sz="2200" dirty="0" smtClean="0"/>
              </a:p>
              <a:p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2762" y="1310326"/>
                <a:ext cx="8354729" cy="2260598"/>
              </a:xfrm>
              <a:blipFill rotWithShape="1">
                <a:blip r:embed="rId3"/>
                <a:stretch>
                  <a:fillRect l="-73" t="-6739" b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矢印コネクタ 4"/>
          <p:cNvCxnSpPr/>
          <p:nvPr/>
        </p:nvCxnSpPr>
        <p:spPr>
          <a:xfrm>
            <a:off x="1079850" y="5114763"/>
            <a:ext cx="177520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>
            <a:off x="2855053" y="5114763"/>
            <a:ext cx="85776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円/楕円 7"/>
          <p:cNvSpPr/>
          <p:nvPr/>
        </p:nvSpPr>
        <p:spPr>
          <a:xfrm>
            <a:off x="1978607" y="5005280"/>
            <a:ext cx="192689" cy="218965"/>
          </a:xfrm>
          <a:prstGeom prst="ellipse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kumimoji="1" lang="ja-JP" altLang="en-US" sz="2000" i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08539" y="4879672"/>
            <a:ext cx="402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/>
              <a:t>e</a:t>
            </a:r>
            <a:r>
              <a:rPr kumimoji="1" lang="en-US" altLang="ja-JP" sz="2000" i="1" baseline="30000" dirty="0" smtClean="0"/>
              <a:t>-</a:t>
            </a:r>
            <a:endParaRPr kumimoji="1" lang="ja-JP" altLang="en-US" sz="2000" i="1" baseline="30000" dirty="0"/>
          </a:p>
        </p:txBody>
      </p:sp>
      <p:sp>
        <p:nvSpPr>
          <p:cNvPr id="10" name="円/楕円 9"/>
          <p:cNvSpPr/>
          <p:nvPr/>
        </p:nvSpPr>
        <p:spPr>
          <a:xfrm>
            <a:off x="3322287" y="4996521"/>
            <a:ext cx="192689" cy="218965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kumimoji="1" lang="ja-JP" altLang="en-US" sz="2000" i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54552" y="4870913"/>
            <a:ext cx="435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/>
              <a:t>e</a:t>
            </a:r>
            <a:r>
              <a:rPr lang="en-US" altLang="ja-JP" sz="2000" i="1" baseline="30000" dirty="0"/>
              <a:t>+</a:t>
            </a:r>
            <a:endParaRPr kumimoji="1" lang="ja-JP" altLang="en-US" sz="2000" i="1" baseline="30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72055" y="529730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7 </a:t>
            </a:r>
            <a:r>
              <a:rPr kumimoji="1" lang="en-US" altLang="ja-JP" sz="2000" b="1" dirty="0" err="1" smtClean="0">
                <a:solidFill>
                  <a:srgbClr val="FF0000"/>
                </a:solidFill>
              </a:rPr>
              <a:t>GeV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48077" y="5307332"/>
            <a:ext cx="81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accent2"/>
                </a:solidFill>
              </a:rPr>
              <a:t>4 </a:t>
            </a:r>
            <a:r>
              <a:rPr kumimoji="1" lang="en-US" altLang="ja-JP" sz="2000" b="1" dirty="0" err="1" smtClean="0">
                <a:solidFill>
                  <a:schemeClr val="accent2"/>
                </a:solidFill>
              </a:rPr>
              <a:t>GeV</a:t>
            </a:r>
            <a:endParaRPr kumimoji="1" lang="ja-JP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2677637" y="4942125"/>
            <a:ext cx="354832" cy="345276"/>
          </a:xfrm>
          <a:prstGeom prst="ellipse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50000"/>
                </a:schemeClr>
              </a:gs>
              <a:gs pos="35000">
                <a:schemeClr val="accent1">
                  <a:tint val="37000"/>
                  <a:satMod val="300000"/>
                  <a:alpha val="50000"/>
                </a:schemeClr>
              </a:gs>
              <a:gs pos="100000">
                <a:schemeClr val="accent1">
                  <a:tint val="15000"/>
                  <a:satMod val="350000"/>
                  <a:alpha val="50000"/>
                </a:schemeClr>
              </a:gs>
            </a:gsLst>
          </a:gra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01568" y="4761055"/>
            <a:ext cx="706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U</a:t>
            </a:r>
            <a:r>
              <a:rPr kumimoji="1" lang="en-US" altLang="ja-JP" dirty="0" smtClean="0"/>
              <a:t>(4S)</a:t>
            </a: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>
          <a:xfrm>
            <a:off x="4623789" y="4682968"/>
            <a:ext cx="308912" cy="322312"/>
          </a:xfrm>
          <a:prstGeom prst="ellips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4621733" y="5126245"/>
            <a:ext cx="308912" cy="322312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9" name="オブジェクト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149658"/>
              </p:ext>
            </p:extLst>
          </p:nvPr>
        </p:nvGraphicFramePr>
        <p:xfrm>
          <a:off x="4632370" y="4672020"/>
          <a:ext cx="314513" cy="29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6" name="数式" r:id="rId4" imgW="203200" imgH="190500" progId="Equation.3">
                  <p:embed/>
                </p:oleObj>
              </mc:Choice>
              <mc:Fallback>
                <p:oleObj name="数式" r:id="rId4" imgW="2032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32370" y="4672020"/>
                        <a:ext cx="314513" cy="294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オブジェクト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886629"/>
              </p:ext>
            </p:extLst>
          </p:nvPr>
        </p:nvGraphicFramePr>
        <p:xfrm>
          <a:off x="4632370" y="5131872"/>
          <a:ext cx="315541" cy="295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7" name="数式" r:id="rId6" imgW="203200" imgH="190500" progId="Equation.3">
                  <p:embed/>
                </p:oleObj>
              </mc:Choice>
              <mc:Fallback>
                <p:oleObj name="数式" r:id="rId6" imgW="2032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32370" y="5131872"/>
                        <a:ext cx="315541" cy="295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直線矢印コネクタ 33"/>
          <p:cNvCxnSpPr/>
          <p:nvPr/>
        </p:nvCxnSpPr>
        <p:spPr>
          <a:xfrm>
            <a:off x="5473296" y="5374261"/>
            <a:ext cx="1611498" cy="9034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5473296" y="5374261"/>
            <a:ext cx="473022" cy="53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/>
        </p:nvSpPr>
        <p:spPr>
          <a:xfrm>
            <a:off x="5615060" y="5258569"/>
            <a:ext cx="219707" cy="235826"/>
          </a:xfrm>
          <a:prstGeom prst="ellipse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50000"/>
                </a:schemeClr>
              </a:gs>
              <a:gs pos="35000">
                <a:schemeClr val="accent3">
                  <a:tint val="37000"/>
                  <a:satMod val="300000"/>
                  <a:alpha val="50000"/>
                </a:schemeClr>
              </a:gs>
              <a:gs pos="100000">
                <a:schemeClr val="accent3">
                  <a:tint val="15000"/>
                  <a:satMod val="350000"/>
                  <a:alpha val="50000"/>
                </a:schemeClr>
              </a:gs>
            </a:gsLst>
          </a:gra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2" name="オブジェクト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798777"/>
              </p:ext>
            </p:extLst>
          </p:nvPr>
        </p:nvGraphicFramePr>
        <p:xfrm>
          <a:off x="5608217" y="5265917"/>
          <a:ext cx="23495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8" name="数式" r:id="rId8" imgW="215900" imgH="190500" progId="Equation.3">
                  <p:embed/>
                </p:oleObj>
              </mc:Choice>
              <mc:Fallback>
                <p:oleObj name="数式" r:id="rId8" imgW="2159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08217" y="5265917"/>
                        <a:ext cx="234950" cy="20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4" name="直線矢印コネクタ 43"/>
          <p:cNvCxnSpPr/>
          <p:nvPr/>
        </p:nvCxnSpPr>
        <p:spPr>
          <a:xfrm>
            <a:off x="5946318" y="5427692"/>
            <a:ext cx="1441588" cy="667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>
            <a:off x="5946318" y="5427692"/>
            <a:ext cx="1381522" cy="3705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円/楕円 47"/>
          <p:cNvSpPr/>
          <p:nvPr/>
        </p:nvSpPr>
        <p:spPr>
          <a:xfrm>
            <a:off x="6581304" y="5964426"/>
            <a:ext cx="171617" cy="161156"/>
          </a:xfrm>
          <a:prstGeom prst="ellips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3" name="オブジェクト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971140"/>
              </p:ext>
            </p:extLst>
          </p:nvPr>
        </p:nvGraphicFramePr>
        <p:xfrm>
          <a:off x="6574361" y="5897948"/>
          <a:ext cx="249237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9" name="数式" r:id="rId10" imgW="228600" imgH="228600" progId="Equation.3">
                  <p:embed/>
                </p:oleObj>
              </mc:Choice>
              <mc:Fallback>
                <p:oleObj name="数式" r:id="rId10" imgW="228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74361" y="5897948"/>
                        <a:ext cx="249237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円/楕円 53"/>
          <p:cNvSpPr/>
          <p:nvPr/>
        </p:nvSpPr>
        <p:spPr>
          <a:xfrm>
            <a:off x="6924932" y="5636367"/>
            <a:ext cx="171617" cy="161156"/>
          </a:xfrm>
          <a:prstGeom prst="ellips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5" name="オブジェクト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264810"/>
              </p:ext>
            </p:extLst>
          </p:nvPr>
        </p:nvGraphicFramePr>
        <p:xfrm>
          <a:off x="6917953" y="5576672"/>
          <a:ext cx="249237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0" name="数式" r:id="rId12" imgW="228600" imgH="215900" progId="Equation.3">
                  <p:embed/>
                </p:oleObj>
              </mc:Choice>
              <mc:Fallback>
                <p:oleObj name="数式" r:id="rId12" imgW="228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17953" y="5576672"/>
                        <a:ext cx="249237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円/楕円 55"/>
          <p:cNvSpPr/>
          <p:nvPr/>
        </p:nvSpPr>
        <p:spPr>
          <a:xfrm>
            <a:off x="6932603" y="5391763"/>
            <a:ext cx="171617" cy="161156"/>
          </a:xfrm>
          <a:prstGeom prst="ellips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7" name="オブジェクト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947130"/>
              </p:ext>
            </p:extLst>
          </p:nvPr>
        </p:nvGraphicFramePr>
        <p:xfrm>
          <a:off x="6933828" y="5344897"/>
          <a:ext cx="234950" cy="20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1" name="数式" r:id="rId14" imgW="215900" imgH="190500" progId="Equation.3">
                  <p:embed/>
                </p:oleObj>
              </mc:Choice>
              <mc:Fallback>
                <p:oleObj name="数式" r:id="rId14" imgW="2159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33828" y="5344897"/>
                        <a:ext cx="234950" cy="204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円/楕円 57"/>
          <p:cNvSpPr/>
          <p:nvPr/>
        </p:nvSpPr>
        <p:spPr>
          <a:xfrm>
            <a:off x="5751234" y="4908270"/>
            <a:ext cx="171617" cy="161156"/>
          </a:xfrm>
          <a:prstGeom prst="ellips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9" name="オブジェクト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572521"/>
              </p:ext>
            </p:extLst>
          </p:nvPr>
        </p:nvGraphicFramePr>
        <p:xfrm>
          <a:off x="5760316" y="4902929"/>
          <a:ext cx="153988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2" name="数式" r:id="rId16" imgW="139700" imgH="165100" progId="Equation.3">
                  <p:embed/>
                </p:oleObj>
              </mc:Choice>
              <mc:Fallback>
                <p:oleObj name="数式" r:id="rId16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760316" y="4902929"/>
                        <a:ext cx="153988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0" name="直線矢印コネクタ 59"/>
          <p:cNvCxnSpPr/>
          <p:nvPr/>
        </p:nvCxnSpPr>
        <p:spPr>
          <a:xfrm flipV="1">
            <a:off x="6907378" y="3660621"/>
            <a:ext cx="1310818" cy="971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 flipV="1">
            <a:off x="6907378" y="3960940"/>
            <a:ext cx="1407263" cy="6712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>
            <a:off x="6907378" y="4632192"/>
            <a:ext cx="1407263" cy="2707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>
            <a:off x="6907378" y="4632192"/>
            <a:ext cx="1310818" cy="592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円/楕円 73"/>
          <p:cNvSpPr/>
          <p:nvPr/>
        </p:nvSpPr>
        <p:spPr>
          <a:xfrm>
            <a:off x="7772383" y="4989088"/>
            <a:ext cx="171617" cy="161156"/>
          </a:xfrm>
          <a:prstGeom prst="ellips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5" name="オブジェクト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912068"/>
              </p:ext>
            </p:extLst>
          </p:nvPr>
        </p:nvGraphicFramePr>
        <p:xfrm>
          <a:off x="7764712" y="4936344"/>
          <a:ext cx="249237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3" name="数式" r:id="rId18" imgW="228600" imgH="203200" progId="Equation.3">
                  <p:embed/>
                </p:oleObj>
              </mc:Choice>
              <mc:Fallback>
                <p:oleObj name="数式" r:id="rId18" imgW="228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764712" y="4936344"/>
                        <a:ext cx="249237" cy="21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円/楕円 75"/>
          <p:cNvSpPr/>
          <p:nvPr/>
        </p:nvSpPr>
        <p:spPr>
          <a:xfrm>
            <a:off x="7827052" y="4741939"/>
            <a:ext cx="171617" cy="161156"/>
          </a:xfrm>
          <a:prstGeom prst="ellips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7" name="オブジェクト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964747"/>
              </p:ext>
            </p:extLst>
          </p:nvPr>
        </p:nvGraphicFramePr>
        <p:xfrm>
          <a:off x="7818961" y="4683511"/>
          <a:ext cx="249237" cy="23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4" name="数式" r:id="rId20" imgW="228600" imgH="215900" progId="Equation.3">
                  <p:embed/>
                </p:oleObj>
              </mc:Choice>
              <mc:Fallback>
                <p:oleObj name="数式" r:id="rId20" imgW="228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818961" y="4683511"/>
                        <a:ext cx="249237" cy="233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円/楕円 77"/>
          <p:cNvSpPr/>
          <p:nvPr/>
        </p:nvSpPr>
        <p:spPr>
          <a:xfrm>
            <a:off x="7896273" y="4027418"/>
            <a:ext cx="171617" cy="161156"/>
          </a:xfrm>
          <a:prstGeom prst="ellips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9" name="オブジェクト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583382"/>
              </p:ext>
            </p:extLst>
          </p:nvPr>
        </p:nvGraphicFramePr>
        <p:xfrm>
          <a:off x="7889330" y="3960940"/>
          <a:ext cx="249237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5" name="数式" r:id="rId22" imgW="228600" imgH="228600" progId="Equation.3">
                  <p:embed/>
                </p:oleObj>
              </mc:Choice>
              <mc:Fallback>
                <p:oleObj name="数式" r:id="rId22" imgW="228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89330" y="3960940"/>
                        <a:ext cx="249237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円/楕円 79"/>
          <p:cNvSpPr/>
          <p:nvPr/>
        </p:nvSpPr>
        <p:spPr>
          <a:xfrm>
            <a:off x="7781421" y="3788527"/>
            <a:ext cx="171617" cy="161156"/>
          </a:xfrm>
          <a:prstGeom prst="ellips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1" name="オブジェクト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52196"/>
              </p:ext>
            </p:extLst>
          </p:nvPr>
        </p:nvGraphicFramePr>
        <p:xfrm>
          <a:off x="7774511" y="3715136"/>
          <a:ext cx="249237" cy="26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6" name="数式" r:id="rId23" imgW="228600" imgH="241300" progId="Equation.3">
                  <p:embed/>
                </p:oleObj>
              </mc:Choice>
              <mc:Fallback>
                <p:oleObj name="数式" r:id="rId23" imgW="228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774511" y="3715136"/>
                        <a:ext cx="249237" cy="261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円/楕円 25"/>
          <p:cNvSpPr/>
          <p:nvPr/>
        </p:nvSpPr>
        <p:spPr>
          <a:xfrm>
            <a:off x="6907378" y="4432314"/>
            <a:ext cx="177416" cy="195431"/>
          </a:xfrm>
          <a:prstGeom prst="ellipse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50000"/>
                </a:schemeClr>
              </a:gs>
              <a:gs pos="35000">
                <a:schemeClr val="accent1">
                  <a:tint val="37000"/>
                  <a:satMod val="300000"/>
                  <a:alpha val="50000"/>
                </a:schemeClr>
              </a:gs>
              <a:gs pos="100000">
                <a:schemeClr val="accent1">
                  <a:tint val="15000"/>
                  <a:satMod val="350000"/>
                  <a:alpha val="50000"/>
                </a:schemeClr>
              </a:gs>
            </a:gsLst>
          </a:gra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6907378" y="4680801"/>
            <a:ext cx="177416" cy="195431"/>
          </a:xfrm>
          <a:prstGeom prst="ellipse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50000"/>
                </a:schemeClr>
              </a:gs>
              <a:gs pos="35000">
                <a:schemeClr val="accent1">
                  <a:tint val="37000"/>
                  <a:satMod val="300000"/>
                  <a:alpha val="50000"/>
                </a:schemeClr>
              </a:gs>
              <a:gs pos="100000">
                <a:schemeClr val="accent1">
                  <a:tint val="15000"/>
                  <a:satMod val="350000"/>
                  <a:alpha val="50000"/>
                </a:schemeClr>
              </a:gs>
            </a:gsLst>
          </a:gra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2" name="直線矢印コネクタ 81"/>
          <p:cNvCxnSpPr/>
          <p:nvPr/>
        </p:nvCxnSpPr>
        <p:spPr>
          <a:xfrm>
            <a:off x="5473296" y="5391763"/>
            <a:ext cx="756192" cy="8859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円/楕円 83"/>
          <p:cNvSpPr/>
          <p:nvPr/>
        </p:nvSpPr>
        <p:spPr>
          <a:xfrm>
            <a:off x="5930942" y="5947983"/>
            <a:ext cx="171617" cy="161156"/>
          </a:xfrm>
          <a:prstGeom prst="ellips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5" name="オブジェクト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72829"/>
              </p:ext>
            </p:extLst>
          </p:nvPr>
        </p:nvGraphicFramePr>
        <p:xfrm>
          <a:off x="5922851" y="5889555"/>
          <a:ext cx="249237" cy="23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7" name="数式" r:id="rId25" imgW="228600" imgH="215900" progId="Equation.3">
                  <p:embed/>
                </p:oleObj>
              </mc:Choice>
              <mc:Fallback>
                <p:oleObj name="数式" r:id="rId25" imgW="228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922851" y="5889555"/>
                        <a:ext cx="249237" cy="233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オブジェクト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987250"/>
              </p:ext>
            </p:extLst>
          </p:nvPr>
        </p:nvGraphicFramePr>
        <p:xfrm>
          <a:off x="6793436" y="4400936"/>
          <a:ext cx="373062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8" name="数式" r:id="rId26" imgW="342900" imgH="203200" progId="Equation.3">
                  <p:embed/>
                </p:oleObj>
              </mc:Choice>
              <mc:Fallback>
                <p:oleObj name="数式" r:id="rId26" imgW="342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793436" y="4400936"/>
                        <a:ext cx="373062" cy="21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オブジェクト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970232"/>
              </p:ext>
            </p:extLst>
          </p:nvPr>
        </p:nvGraphicFramePr>
        <p:xfrm>
          <a:off x="6883923" y="4677161"/>
          <a:ext cx="234950" cy="23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9" name="数式" r:id="rId28" imgW="215900" imgH="215900" progId="Equation.3">
                  <p:embed/>
                </p:oleObj>
              </mc:Choice>
              <mc:Fallback>
                <p:oleObj name="数式" r:id="rId28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883923" y="4677161"/>
                        <a:ext cx="234950" cy="233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5" name="直線矢印コネクタ 94"/>
          <p:cNvCxnSpPr/>
          <p:nvPr/>
        </p:nvCxnSpPr>
        <p:spPr>
          <a:xfrm>
            <a:off x="5473296" y="3949683"/>
            <a:ext cx="143408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2191" y="3698195"/>
                <a:ext cx="4326551" cy="92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/>
                  <a:t>Belle II</a:t>
                </a:r>
                <a:r>
                  <a:rPr lang="ja-JP" altLang="en-US" b="1" dirty="0" smtClean="0"/>
                  <a:t>実験での</a:t>
                </a:r>
                <a:endParaRPr lang="en-US" altLang="ja-JP" b="1" dirty="0" smtClean="0"/>
              </a:p>
              <a:p>
                <a:r>
                  <a:rPr lang="ja-JP" altLang="en-US" b="1" dirty="0" smtClean="0"/>
                  <a:t>中性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/>
                      </a:rPr>
                      <m:t>𝑩</m:t>
                    </m:r>
                  </m:oMath>
                </a14:m>
                <a:r>
                  <a:rPr lang="ja-JP" altLang="en-US" b="1" dirty="0" smtClean="0"/>
                  <a:t>中間子系での</a:t>
                </a:r>
                <a:r>
                  <a:rPr lang="en-US" altLang="ja-JP" b="1" dirty="0" smtClean="0"/>
                  <a:t>CP</a:t>
                </a:r>
                <a:r>
                  <a:rPr lang="ja-JP" altLang="en-US" b="1" dirty="0" smtClean="0"/>
                  <a:t>対象性の破れ測定</a:t>
                </a:r>
                <a:endParaRPr lang="en-US" altLang="ja-JP" b="1" dirty="0" smtClean="0"/>
              </a:p>
              <a:p>
                <a:r>
                  <a:rPr lang="ja-JP" altLang="en-US" b="1" dirty="0" smtClean="0"/>
                  <a:t>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b="1" i="1" smtClean="0">
                            <a:latin typeface="Cambria Math"/>
                          </a:rPr>
                          <m:t>𝑩</m:t>
                        </m:r>
                      </m:e>
                      <m:sup>
                        <m:r>
                          <a:rPr lang="en-US" altLang="ja-JP" b="1" i="1" smtClean="0"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en-US" altLang="ja-JP" b="1" i="1" smtClean="0">
                        <a:latin typeface="Cambria Math"/>
                      </a:rPr>
                      <m:t>→</m:t>
                    </m:r>
                    <m:r>
                      <a:rPr lang="en-US" altLang="ja-JP" b="1" i="1" smtClean="0">
                        <a:latin typeface="Cambria Math"/>
                      </a:rPr>
                      <m:t>𝑱</m:t>
                    </m:r>
                    <m:r>
                      <a:rPr lang="en-US" altLang="ja-JP" b="1" i="1" smtClean="0">
                        <a:latin typeface="Cambria Math"/>
                      </a:rPr>
                      <m:t>/</m:t>
                    </m:r>
                    <m:r>
                      <a:rPr lang="en-US" altLang="ja-JP" b="1" i="1" smtClean="0">
                        <a:latin typeface="Cambria Math"/>
                      </a:rPr>
                      <m:t>𝝍</m:t>
                    </m:r>
                    <m:r>
                      <a:rPr lang="en-US" altLang="ja-JP" b="1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ja-JP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altLang="ja-JP" b="1" i="1" smtClean="0">
                            <a:latin typeface="Cambria Math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ja-JP" altLang="en-US" b="1" dirty="0" smtClean="0"/>
                  <a:t> </a:t>
                </a:r>
                <a:r>
                  <a:rPr lang="en-US" altLang="ja-JP" b="1" dirty="0" smtClean="0"/>
                  <a:t>: CP</a:t>
                </a:r>
                <a:r>
                  <a:rPr lang="ja-JP" altLang="en-US" b="1" dirty="0" smtClean="0"/>
                  <a:t>固有状態）</a:t>
                </a:r>
                <a:endParaRPr lang="en-US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91" y="3698195"/>
                <a:ext cx="4326551" cy="929550"/>
              </a:xfrm>
              <a:prstGeom prst="rect">
                <a:avLst/>
              </a:prstGeom>
              <a:blipFill rotWithShape="1">
                <a:blip r:embed="rId30"/>
                <a:stretch>
                  <a:fillRect l="-1269" t="-5263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515141" y="3570924"/>
                <a:ext cx="1416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/>
                      </a:rPr>
                      <m:t>Δ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𝑧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 ~ 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130 um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141" y="3570924"/>
                <a:ext cx="1416542" cy="369332"/>
              </a:xfrm>
              <a:prstGeom prst="rect">
                <a:avLst/>
              </a:prstGeom>
              <a:blipFill rotWithShape="1">
                <a:blip r:embed="rId31"/>
                <a:stretch>
                  <a:fillRect t="-8333" r="-301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778483" y="5742424"/>
                <a:ext cx="4605684" cy="704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𝐶𝑃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𝐶𝑃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Δ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𝐶𝑃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Δ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t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𝐶𝑃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Δ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Γ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𝐶𝑃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Δ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83" y="5742424"/>
                <a:ext cx="4605684" cy="704424"/>
              </a:xfrm>
              <a:prstGeom prst="rect">
                <a:avLst/>
              </a:prstGeom>
              <a:blipFill rotWithShape="1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Brace 21"/>
          <p:cNvSpPr/>
          <p:nvPr/>
        </p:nvSpPr>
        <p:spPr>
          <a:xfrm>
            <a:off x="8314641" y="3604413"/>
            <a:ext cx="348592" cy="19452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Brace 60"/>
          <p:cNvSpPr/>
          <p:nvPr/>
        </p:nvSpPr>
        <p:spPr>
          <a:xfrm>
            <a:off x="7276098" y="5367203"/>
            <a:ext cx="348592" cy="11079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424864" y="3977073"/>
                <a:ext cx="17075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00" dirty="0" smtClean="0">
                    <a:solidFill>
                      <a:schemeClr val="accent6"/>
                    </a:solidFill>
                  </a:rPr>
                  <a:t>荷電粒子の飛跡を測定して</a:t>
                </a:r>
                <a:endParaRPr lang="en-US" altLang="ja-JP" sz="1000" dirty="0" smtClean="0">
                  <a:solidFill>
                    <a:schemeClr val="accent6"/>
                  </a:solidFill>
                </a:endParaRPr>
              </a:p>
              <a:p>
                <a:r>
                  <a:rPr lang="ja-JP" altLang="en-US" sz="1000" dirty="0" smtClean="0">
                    <a:solidFill>
                      <a:schemeClr val="accent6"/>
                    </a:solidFill>
                  </a:rPr>
                  <a:t>生成位置</a:t>
                </a:r>
                <a:r>
                  <a:rPr lang="ja-JP" altLang="en-US" sz="1000" dirty="0">
                    <a:solidFill>
                      <a:schemeClr val="accent6"/>
                    </a:solidFill>
                  </a:rPr>
                  <a:t>と</a:t>
                </a:r>
                <a:r>
                  <a:rPr lang="ja-JP" altLang="en-US" sz="1000" dirty="0" smtClean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1000" b="0" i="0" smtClean="0">
                        <a:solidFill>
                          <a:schemeClr val="accent6"/>
                        </a:solidFill>
                        <a:latin typeface="Cambria Math"/>
                      </a:rPr>
                      <m:t>Δz</m:t>
                    </m:r>
                  </m:oMath>
                </a14:m>
                <a:r>
                  <a:rPr lang="ja-JP" altLang="en-US" sz="1000" dirty="0" smtClean="0">
                    <a:solidFill>
                      <a:schemeClr val="accent6"/>
                    </a:solidFill>
                  </a:rPr>
                  <a:t> を求</a:t>
                </a:r>
                <a:r>
                  <a:rPr lang="ja-JP" altLang="en-US" sz="1000" dirty="0">
                    <a:solidFill>
                      <a:schemeClr val="accent6"/>
                    </a:solidFill>
                  </a:rPr>
                  <a:t>め</a:t>
                </a:r>
                <a:r>
                  <a:rPr lang="ja-JP" altLang="en-US" sz="1000" dirty="0" smtClean="0">
                    <a:solidFill>
                      <a:schemeClr val="accent6"/>
                    </a:solidFill>
                  </a:rPr>
                  <a:t>る。</a:t>
                </a:r>
                <a:endParaRPr lang="en-US" sz="10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864" y="3977073"/>
                <a:ext cx="1707519" cy="400110"/>
              </a:xfrm>
              <a:prstGeom prst="rect">
                <a:avLst/>
              </a:prstGeom>
              <a:blipFill rotWithShape="1">
                <a:blip r:embed="rId3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41" name="Picture 417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61" y="2046435"/>
            <a:ext cx="2826905" cy="1189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637079" y="3102202"/>
            <a:ext cx="2170787" cy="369332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VXD </a:t>
            </a:r>
            <a:r>
              <a:rPr lang="ja-JP" altLang="en-US" dirty="0" smtClean="0"/>
              <a:t>による飛跡測定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637079" y="2046435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SVD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8581795" y="2240483"/>
            <a:ext cx="56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PXD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554448" y="5749924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chemeClr val="accent1">
                    <a:lumMod val="75000"/>
                  </a:schemeClr>
                </a:solidFill>
              </a:rPr>
              <a:t>フレーバ</a:t>
            </a:r>
            <a:r>
              <a:rPr lang="ja-JP" altLang="en-US" sz="1400" dirty="0" smtClean="0">
                <a:solidFill>
                  <a:schemeClr val="accent1">
                    <a:lumMod val="75000"/>
                  </a:schemeClr>
                </a:solidFill>
              </a:rPr>
              <a:t>ー・タグ側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889330" y="4334862"/>
            <a:ext cx="127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CP</a:t>
            </a:r>
            <a:r>
              <a:rPr lang="ja-JP" altLang="en-US" sz="1400" dirty="0" smtClean="0">
                <a:solidFill>
                  <a:schemeClr val="accent1">
                    <a:lumMod val="75000"/>
                  </a:schemeClr>
                </a:solidFill>
              </a:rPr>
              <a:t>固有状態側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14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Belle II VXD </a:t>
            </a:r>
            <a:r>
              <a:rPr lang="ja-JP" altLang="en-US" dirty="0" smtClean="0"/>
              <a:t>の 役割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130" y="5010618"/>
            <a:ext cx="4386200" cy="14902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Belle</a:t>
            </a:r>
            <a:r>
              <a:rPr lang="ja-JP" altLang="en-US" dirty="0" smtClean="0"/>
              <a:t>実験では</a:t>
            </a:r>
            <a:r>
              <a:rPr lang="en-US" altLang="ja-JP" dirty="0" smtClean="0"/>
              <a:t>CKM</a:t>
            </a:r>
            <a:r>
              <a:rPr lang="ja-JP" altLang="en-US" dirty="0"/>
              <a:t>行</a:t>
            </a:r>
            <a:r>
              <a:rPr lang="ja-JP" altLang="en-US" dirty="0" smtClean="0"/>
              <a:t>列要素の決定に大きく貢献</a:t>
            </a:r>
            <a:endParaRPr lang="en-US" altLang="ja-JP" dirty="0" smtClean="0"/>
          </a:p>
          <a:p>
            <a:r>
              <a:rPr lang="en-US" dirty="0" smtClean="0"/>
              <a:t>Belle II </a:t>
            </a:r>
            <a:r>
              <a:rPr lang="ja-JP" altLang="en-US" dirty="0" smtClean="0"/>
              <a:t>実験では新物理探索の大きな柱となる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809" y="1753385"/>
            <a:ext cx="3543938" cy="3126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4790717" y="4979848"/>
                <a:ext cx="4295490" cy="1530414"/>
              </a:xfrm>
              <a:prstGeom prst="rect">
                <a:avLst/>
              </a:prstGeom>
            </p:spPr>
            <p:txBody>
              <a:bodyPr vert="horz" rtlCol="0">
                <a:normAutofit fontScale="55000" lnSpcReduction="20000"/>
              </a:bodyPr>
              <a:lstStyle>
                <a:lvl1pPr marL="342900" indent="-342900" algn="l" rtl="0" eaLnBrk="1" latinLnBrk="0" hangingPunct="1">
                  <a:spcBef>
                    <a:spcPct val="20000"/>
                  </a:spcBef>
                  <a:buClr>
                    <a:schemeClr val="accent1">
                      <a:shade val="75000"/>
                    </a:schemeClr>
                  </a:buClr>
                  <a:buSzPct val="60000"/>
                  <a:buFont typeface="Wingdings"/>
                  <a:buChar char="u"/>
                  <a:defRPr kumimoji="1" sz="3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latinLnBrk="0" hangingPunct="1">
                  <a:spcBef>
                    <a:spcPct val="20000"/>
                  </a:spcBef>
                  <a:buClr>
                    <a:schemeClr val="tx2">
                      <a:tint val="75000"/>
                    </a:schemeClr>
                  </a:buClr>
                  <a:buSzPct val="55000"/>
                  <a:buFont typeface="Wingdings"/>
                  <a:buChar char="u"/>
                  <a:defRPr kumimoji="1" sz="28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latinLnBrk="0" hangingPunct="1">
                  <a:spcBef>
                    <a:spcPct val="20000"/>
                  </a:spcBef>
                  <a:buClr>
                    <a:schemeClr val="accent4">
                      <a:shade val="75000"/>
                    </a:schemeClr>
                  </a:buClr>
                  <a:buSzPct val="55000"/>
                  <a:buFont typeface="Wingdings"/>
                  <a:buChar char="u"/>
                  <a:defRPr kumimoji="1" sz="24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latinLnBrk="0" hangingPunct="1">
                  <a:spcBef>
                    <a:spcPct val="20000"/>
                  </a:spcBef>
                  <a:buClr>
                    <a:schemeClr val="accent2">
                      <a:shade val="75000"/>
                    </a:schemeClr>
                  </a:buClr>
                  <a:buSzPct val="50000"/>
                  <a:buFont typeface="Wingdings"/>
                  <a:buChar char="u"/>
                  <a:defRPr kumimoji="1" sz="20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latinLnBrk="0" hangingPunct="1">
                  <a:spcBef>
                    <a:spcPct val="20000"/>
                  </a:spcBef>
                  <a:buClr>
                    <a:schemeClr val="accent5">
                      <a:shade val="75000"/>
                    </a:schemeClr>
                  </a:buClr>
                  <a:buSzPct val="45000"/>
                  <a:buFont typeface="Wingdings"/>
                  <a:buChar char="u"/>
                  <a:defRPr kumimoji="1" sz="20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rtl="0" eaLnBrk="1" latinLnBrk="0" hangingPunct="1">
                  <a:spcBef>
                    <a:spcPct val="20000"/>
                  </a:spcBef>
                  <a:buClr>
                    <a:schemeClr val="accent6">
                      <a:shade val="75000"/>
                    </a:schemeClr>
                  </a:buClr>
                  <a:buSzPct val="60000"/>
                  <a:buFont typeface="Wingdings"/>
                  <a:buChar char="u"/>
                  <a:defRPr kumimoji="1" sz="2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/>
                  <a:buChar char="u"/>
                  <a:defRPr kumimoji="1" sz="2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rtl="0" eaLnBrk="1" latinLnBrk="0" hangingPunct="1">
                  <a:spcBef>
                    <a:spcPct val="20000"/>
                  </a:spcBef>
                  <a:buClr>
                    <a:schemeClr val="tx2">
                      <a:tint val="50000"/>
                    </a:schemeClr>
                  </a:buClr>
                  <a:buSzPct val="50000"/>
                  <a:buFont typeface="Wingdings"/>
                  <a:buChar char="u"/>
                  <a:defRPr kumimoji="1" sz="2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50000"/>
                  <a:buFont typeface="Wingdings"/>
                  <a:buChar char="u"/>
                  <a:defRPr kumimoji="1" sz="20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dirty="0" smtClean="0"/>
                  <a:t>飛跡構成能力の向上：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altLang="ja-JP" b="0" i="1" smtClean="0">
                            <a:latin typeface="Cambria Math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ja-JP" altLang="en-US" dirty="0" smtClean="0"/>
                  <a:t>の崩壊点測定 </a:t>
                </a:r>
                <a:r>
                  <a:rPr lang="en-US" altLang="ja-JP" dirty="0" smtClean="0"/>
                  <a:t>(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𝑐</m:t>
                    </m:r>
                    <m:r>
                      <a:rPr lang="en-US" altLang="ja-JP" b="0" i="1" smtClean="0">
                        <a:latin typeface="Cambria Math"/>
                      </a:rPr>
                      <m:t>𝜏</m:t>
                    </m:r>
                    <m:r>
                      <a:rPr lang="en-US" altLang="ja-JP" b="0" i="1" smtClean="0">
                        <a:latin typeface="Cambria Math"/>
                      </a:rPr>
                      <m:t>=</m:t>
                    </m:r>
                    <m:r>
                      <a:rPr lang="en-US" altLang="ja-JP" b="0" i="1" smtClean="0">
                        <a:latin typeface="Cambria Math"/>
                      </a:rPr>
                      <m:t>2</m:t>
                    </m:r>
                    <m:r>
                      <a:rPr lang="en-US" altLang="ja-JP" b="0" i="1" smtClean="0">
                        <a:latin typeface="Cambria Math"/>
                      </a:rPr>
                      <m:t>.</m:t>
                    </m:r>
                    <m:r>
                      <a:rPr lang="en-US" altLang="ja-JP" b="0" i="1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ja-JP" dirty="0" smtClean="0"/>
                  <a:t> cm)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ja-JP" altLang="en-US" dirty="0" smtClean="0"/>
                  <a:t>崩壊で生成される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𝜋</m:t>
                    </m:r>
                  </m:oMath>
                </a14:m>
                <a:r>
                  <a:rPr lang="ja-JP" altLang="en-US" dirty="0" smtClean="0"/>
                  <a:t>などの、低運動量荷電粒子の測定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𝑑𝐸</m:t>
                    </m:r>
                    <m:r>
                      <a:rPr lang="en-US" altLang="ja-JP" b="0" i="1" smtClean="0">
                        <a:latin typeface="Cambria Math"/>
                      </a:rPr>
                      <m:t>/</m:t>
                    </m:r>
                    <m:r>
                      <a:rPr lang="en-US" altLang="ja-JP" b="0" i="1" smtClean="0">
                        <a:latin typeface="Cambria Math"/>
                      </a:rPr>
                      <m:t>𝑑𝑥</m:t>
                    </m:r>
                  </m:oMath>
                </a14:m>
                <a:r>
                  <a:rPr lang="ja-JP" altLang="en-US" dirty="0" smtClean="0"/>
                  <a:t> 測</a:t>
                </a:r>
                <a:r>
                  <a:rPr lang="ja-JP" altLang="en-US" dirty="0"/>
                  <a:t>定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ja-JP" altLang="en-US" dirty="0" smtClean="0"/>
                  <a:t>低運動量荷電粒子の粒子識別に貢献</a:t>
                </a:r>
                <a:endParaRPr lang="en-US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717" y="4979848"/>
                <a:ext cx="4295490" cy="1530414"/>
              </a:xfrm>
              <a:prstGeom prst="rect">
                <a:avLst/>
              </a:prstGeom>
              <a:blipFill rotWithShape="1">
                <a:blip r:embed="rId3"/>
                <a:stretch>
                  <a:fillRect t="-6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95234" y="1211887"/>
                <a:ext cx="4553491" cy="6707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ja-JP" altLang="en-US" b="0" dirty="0" smtClean="0"/>
                  <a:t>中間子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𝑏</m:t>
                    </m:r>
                    <m:r>
                      <a:rPr lang="en-US" b="0" i="1" smtClean="0">
                        <a:latin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</a:rPr>
                      <m:t>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𝑠</m:t>
                    </m:r>
                  </m:oMath>
                </a14:m>
                <a:r>
                  <a:rPr lang="ja-JP" altLang="en-US" dirty="0" smtClean="0"/>
                  <a:t>崩壊（ペンギン図）における</a:t>
                </a:r>
                <a:endParaRPr lang="en-US" altLang="ja-JP" dirty="0" smtClean="0"/>
              </a:p>
              <a:p>
                <a:pPr algn="ctr"/>
                <a:r>
                  <a:rPr lang="en-US" altLang="ja-JP" dirty="0" smtClean="0"/>
                  <a:t>CP</a:t>
                </a:r>
                <a:r>
                  <a:rPr lang="ja-JP" altLang="en-US" dirty="0" smtClean="0"/>
                  <a:t>非対称度パラメータの測定誤差の予想値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234" y="1211887"/>
                <a:ext cx="4553491" cy="670761"/>
              </a:xfrm>
              <a:prstGeom prst="rect">
                <a:avLst/>
              </a:prstGeom>
              <a:blipFill rotWithShape="1">
                <a:blip r:embed="rId4"/>
                <a:stretch>
                  <a:fillRect t="-7273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/>
          <p:cNvSpPr/>
          <p:nvPr/>
        </p:nvSpPr>
        <p:spPr>
          <a:xfrm>
            <a:off x="6083166" y="4127453"/>
            <a:ext cx="1520792" cy="288758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6393" y="3914725"/>
            <a:ext cx="1734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積分輝度</a:t>
            </a:r>
            <a:r>
              <a:rPr lang="en-US" altLang="ja-JP" sz="1600" dirty="0" smtClean="0"/>
              <a:t>50ab</a:t>
            </a:r>
            <a:r>
              <a:rPr lang="en-US" altLang="ja-JP" sz="1600" baseline="30000" dirty="0" smtClean="0"/>
              <a:t>-1</a:t>
            </a:r>
            <a:r>
              <a:rPr lang="ja-JP" altLang="en-US" sz="1600" dirty="0" smtClean="0"/>
              <a:t>へ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174908" y="2021748"/>
            <a:ext cx="461665" cy="210570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b="1" dirty="0" smtClean="0">
                <a:solidFill>
                  <a:schemeClr val="accent6"/>
                </a:solidFill>
              </a:rPr>
              <a:t>新物理の効果が期待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7801054" y="2897204"/>
            <a:ext cx="311068" cy="74114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C2AD-9746-1B41-A83F-930F5527C304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9" y="1765833"/>
            <a:ext cx="4386200" cy="301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67734" y="4749008"/>
            <a:ext cx="15135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PRL 108 (2012) 171802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744717" y="1765833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CP-odd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920844" y="1789277"/>
            <a:ext cx="693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CP-even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630837" y="1773887"/>
                <a:ext cx="6612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400" dirty="0" smtClean="0">
                    <a:solidFill>
                      <a:schemeClr val="accent6"/>
                    </a:solidFill>
                  </a:rPr>
                  <a:t> tag</a:t>
                </a:r>
                <a:endParaRPr lang="en-US" sz="1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837" y="1773887"/>
                <a:ext cx="661207" cy="307777"/>
              </a:xfrm>
              <a:prstGeom prst="rect">
                <a:avLst/>
              </a:prstGeom>
              <a:blipFill rotWithShape="1">
                <a:blip r:embed="rId6"/>
                <a:stretch>
                  <a:fillRect r="-3704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632167" y="1974822"/>
                <a:ext cx="6612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400" b="0" i="1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400" dirty="0" smtClean="0">
                    <a:solidFill>
                      <a:schemeClr val="accent2"/>
                    </a:solidFill>
                  </a:rPr>
                  <a:t> tag</a:t>
                </a:r>
                <a:endParaRPr lang="en-US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167" y="1974822"/>
                <a:ext cx="661207" cy="307777"/>
              </a:xfrm>
              <a:prstGeom prst="rect">
                <a:avLst/>
              </a:prstGeom>
              <a:blipFill rotWithShape="1">
                <a:blip r:embed="rId7"/>
                <a:stretch>
                  <a:fillRect r="-3704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07289" y="1764460"/>
                <a:ext cx="6612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400" dirty="0" smtClean="0">
                    <a:solidFill>
                      <a:schemeClr val="accent6"/>
                    </a:solidFill>
                  </a:rPr>
                  <a:t> tag</a:t>
                </a:r>
                <a:endParaRPr lang="en-US" sz="1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289" y="1764460"/>
                <a:ext cx="661207" cy="307777"/>
              </a:xfrm>
              <a:prstGeom prst="rect">
                <a:avLst/>
              </a:prstGeom>
              <a:blipFill rotWithShape="1">
                <a:blip r:embed="rId6"/>
                <a:stretch>
                  <a:fillRect r="-3704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808619" y="1965395"/>
                <a:ext cx="6612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400" b="0" i="1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400" dirty="0" smtClean="0">
                    <a:solidFill>
                      <a:schemeClr val="accent2"/>
                    </a:solidFill>
                  </a:rPr>
                  <a:t> tag</a:t>
                </a:r>
                <a:endParaRPr lang="en-US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619" y="1965395"/>
                <a:ext cx="661207" cy="307777"/>
              </a:xfrm>
              <a:prstGeom prst="rect">
                <a:avLst/>
              </a:prstGeom>
              <a:blipFill rotWithShape="1">
                <a:blip r:embed="rId8"/>
                <a:stretch>
                  <a:fillRect r="-3704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36827" y="1149773"/>
                <a:ext cx="31967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ja-JP" altLang="en-US" b="0" dirty="0" smtClean="0"/>
                  <a:t>中間子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𝑏</m:t>
                    </m:r>
                    <m:r>
                      <a:rPr lang="en-US" b="0" i="1" smtClean="0">
                        <a:latin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𝑠</m:t>
                    </m:r>
                  </m:oMath>
                </a14:m>
                <a:r>
                  <a:rPr lang="ja-JP" altLang="en-US" dirty="0" smtClean="0"/>
                  <a:t>崩壊における</a:t>
                </a:r>
                <a:endParaRPr lang="en-US" altLang="ja-JP" dirty="0" smtClean="0"/>
              </a:p>
              <a:p>
                <a:pPr algn="ctr"/>
                <a:r>
                  <a:rPr lang="en-US" altLang="ja-JP" dirty="0" smtClean="0"/>
                  <a:t>CP</a:t>
                </a:r>
                <a:r>
                  <a:rPr lang="ja-JP" altLang="en-US" dirty="0" smtClean="0"/>
                  <a:t>非対称度の測定結果（</a:t>
                </a:r>
                <a:r>
                  <a:rPr lang="en-US" altLang="ja-JP" dirty="0" smtClean="0"/>
                  <a:t>Belle</a:t>
                </a:r>
                <a:r>
                  <a:rPr lang="ja-JP" altLang="en-US" dirty="0" smtClean="0"/>
                  <a:t>）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27" y="1149773"/>
                <a:ext cx="3196709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1336" t="-7547" r="-152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12/10/2014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Flavor Physics Workshop 2014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94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ference_Katsuro">
  <a:themeElements>
    <a:clrScheme name="Katsuro-Presentation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FFC000"/>
      </a:accent1>
      <a:accent2>
        <a:srgbClr val="0070C0"/>
      </a:accent2>
      <a:accent3>
        <a:srgbClr val="FFFF00"/>
      </a:accent3>
      <a:accent4>
        <a:srgbClr val="92D050"/>
      </a:accent4>
      <a:accent5>
        <a:srgbClr val="00B050"/>
      </a:accent5>
      <a:accent6>
        <a:srgbClr val="FF0000"/>
      </a:accent6>
      <a:hlink>
        <a:srgbClr val="33CC33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kiosk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BCEB1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3E3D5"/>
        </a:accent5>
        <a:accent6>
          <a:srgbClr val="2D5C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FB727"/>
        </a:accent1>
        <a:accent2>
          <a:srgbClr val="4F78BA"/>
        </a:accent2>
        <a:accent3>
          <a:srgbClr val="FFFFFF"/>
        </a:accent3>
        <a:accent4>
          <a:srgbClr val="000000"/>
        </a:accent4>
        <a:accent5>
          <a:srgbClr val="FFD8AC"/>
        </a:accent5>
        <a:accent6>
          <a:srgbClr val="476CA8"/>
        </a:accent6>
        <a:hlink>
          <a:srgbClr val="93CE4C"/>
        </a:hlink>
        <a:folHlink>
          <a:srgbClr val="FF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DDD7"/>
        </a:accent1>
        <a:accent2>
          <a:srgbClr val="4454CE"/>
        </a:accent2>
        <a:accent3>
          <a:srgbClr val="FFFFFF"/>
        </a:accent3>
        <a:accent4>
          <a:srgbClr val="000000"/>
        </a:accent4>
        <a:accent5>
          <a:srgbClr val="B7EBE8"/>
        </a:accent5>
        <a:accent6>
          <a:srgbClr val="3D4BBA"/>
        </a:accent6>
        <a:hlink>
          <a:srgbClr val="9999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Conference_Katsuro.thmx</Template>
  <TotalTime>5080</TotalTime>
  <Words>7097</Words>
  <Application>Microsoft Office PowerPoint</Application>
  <PresentationFormat>On-screen Show (4:3)</PresentationFormat>
  <Paragraphs>1361</Paragraphs>
  <Slides>74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Conference_Katsuro</vt:lpstr>
      <vt:lpstr>数式</vt:lpstr>
      <vt:lpstr>Obraz - mapa bitowa</vt:lpstr>
      <vt:lpstr>Belle II VXD と 信号読み出しシステム</vt:lpstr>
      <vt:lpstr>Belle II バーテックス（崩壊点）検出器</vt:lpstr>
      <vt:lpstr>Belle II バーテックス（崩壊点）検出器</vt:lpstr>
      <vt:lpstr>Belle II バーテックス（崩壊点）検出器</vt:lpstr>
      <vt:lpstr>Belle II バーテックス（崩壊点）検出器</vt:lpstr>
      <vt:lpstr>Belle II バーテックス（崩壊点）検出器</vt:lpstr>
      <vt:lpstr>Belle II バーテックス（崩壊点）検出器</vt:lpstr>
      <vt:lpstr>Belle II VXD の 役割</vt:lpstr>
      <vt:lpstr>Belle II VXD の 役割</vt:lpstr>
      <vt:lpstr>Belle II VXD のコンセプト</vt:lpstr>
      <vt:lpstr>高輝度化： Belle から Belle II へ ～ VXD に課せられる課題 ～</vt:lpstr>
      <vt:lpstr>PXD/SVD検出器の動作</vt:lpstr>
      <vt:lpstr>シリコン検出器の原理</vt:lpstr>
      <vt:lpstr>シリコン検出器の原理</vt:lpstr>
      <vt:lpstr>Metal-Oxide-Semiconductor Field Effect Transistor (MOSFET)</vt:lpstr>
      <vt:lpstr>Depleted P-channel Field Effect Transistor (DEPFET)</vt:lpstr>
      <vt:lpstr>DEPFET ピクセル検出器 Pixel Detector (PXD)</vt:lpstr>
      <vt:lpstr>PXD センサーの構成</vt:lpstr>
      <vt:lpstr>DEPFETピクセルの読み出し</vt:lpstr>
      <vt:lpstr>PXD の レイアウト</vt:lpstr>
      <vt:lpstr>PXD で 予想されるバックグラウンド量</vt:lpstr>
      <vt:lpstr>PXD DAQ</vt:lpstr>
      <vt:lpstr>PXD DAQ: Zero Suppression</vt:lpstr>
      <vt:lpstr>Data Handling Processor (DHP)</vt:lpstr>
      <vt:lpstr>PXD DAQ: Data Handling Hybrid (DHH)</vt:lpstr>
      <vt:lpstr>Data Handling Hybrid (DHH) システム</vt:lpstr>
      <vt:lpstr>PXD DAQ: Online Selector Node (ONSEN)</vt:lpstr>
      <vt:lpstr>シリコンストリップ型崩壊点検出器 Silicon Vertex Detector (SVD)</vt:lpstr>
      <vt:lpstr>Belle II SVD Overview</vt:lpstr>
      <vt:lpstr>ORIGAMIモジュール</vt:lpstr>
      <vt:lpstr>SVD ラダー</vt:lpstr>
      <vt:lpstr>APV25 チップ</vt:lpstr>
      <vt:lpstr>SVD検出器 読み出し系統のデザイン</vt:lpstr>
      <vt:lpstr>FADC 回路</vt:lpstr>
      <vt:lpstr>FTB 回路</vt:lpstr>
      <vt:lpstr>VXD DAQ</vt:lpstr>
      <vt:lpstr>Belle II DAQ</vt:lpstr>
      <vt:lpstr>Belle II DAQ</vt:lpstr>
      <vt:lpstr>ROI法 によるPXDデータ量の削減</vt:lpstr>
      <vt:lpstr>ROI法 によるPXDデータ量の削減</vt:lpstr>
      <vt:lpstr>PXD DAQ: Online Selector Node (ONSEN)</vt:lpstr>
      <vt:lpstr>Online Selector Node (ONSEN)</vt:lpstr>
      <vt:lpstr>DESYでの電子ビーム試験 ２０１４年１月 （初のVXD DAQの全体試験）</vt:lpstr>
      <vt:lpstr>VXDモジュールのビーム試験組み込み</vt:lpstr>
      <vt:lpstr>試験用PXDモジュール</vt:lpstr>
      <vt:lpstr>VXDモジュールのビーム試験組み込み</vt:lpstr>
      <vt:lpstr>PXD DAQ @ ビーム試験</vt:lpstr>
      <vt:lpstr>プロトタイプによるSVD読み出し系統</vt:lpstr>
      <vt:lpstr>性能評価試験の結果</vt:lpstr>
      <vt:lpstr>ビーム試験で得られたROI</vt:lpstr>
      <vt:lpstr>SVDの今後の計画と課題</vt:lpstr>
      <vt:lpstr>PXDのマイルストーン</vt:lpstr>
      <vt:lpstr>SVDラダーの製作に向けて</vt:lpstr>
      <vt:lpstr>KEKでのSVD DAQの立ち上げ</vt:lpstr>
      <vt:lpstr>まとめ</vt:lpstr>
      <vt:lpstr>まとめ</vt:lpstr>
      <vt:lpstr>Backup Slides</vt:lpstr>
      <vt:lpstr>PXD Thinning Technology</vt:lpstr>
      <vt:lpstr>Double-sided strip sensors from 6” wafers</vt:lpstr>
      <vt:lpstr>ORIGAMIモジュール</vt:lpstr>
      <vt:lpstr>Origami Chip-on-Sensor Concept</vt:lpstr>
      <vt:lpstr>APV25 and Requirement on Triggers</vt:lpstr>
      <vt:lpstr>SVD Readout System Overview</vt:lpstr>
      <vt:lpstr>Material Budget of a ladder</vt:lpstr>
      <vt:lpstr>Problem#1 on FlexPA</vt:lpstr>
      <vt:lpstr>Pitch adapter and wirebonding</vt:lpstr>
      <vt:lpstr>Very careful wirebonding tests</vt:lpstr>
      <vt:lpstr>Consistent wirebonding results</vt:lpstr>
      <vt:lpstr>Problem #1b on FlexPA</vt:lpstr>
      <vt:lpstr>Problem#2 on PA0</vt:lpstr>
      <vt:lpstr>PA0 Cracks investigations</vt:lpstr>
      <vt:lpstr>PA0 Correction Stragegy</vt:lpstr>
      <vt:lpstr>PA0 Strategy and Lessons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Nakamura Katsuro</dc:creator>
  <cp:lastModifiedBy>katsuro</cp:lastModifiedBy>
  <cp:revision>264</cp:revision>
  <dcterms:created xsi:type="dcterms:W3CDTF">2014-12-04T12:15:06Z</dcterms:created>
  <dcterms:modified xsi:type="dcterms:W3CDTF">2014-12-10T02:08:42Z</dcterms:modified>
</cp:coreProperties>
</file>